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379" r:id="rId2"/>
    <p:sldId id="413" r:id="rId3"/>
    <p:sldId id="399" r:id="rId4"/>
    <p:sldId id="434" r:id="rId5"/>
    <p:sldId id="435" r:id="rId6"/>
    <p:sldId id="436" r:id="rId7"/>
    <p:sldId id="438" r:id="rId8"/>
    <p:sldId id="437" r:id="rId9"/>
    <p:sldId id="416" r:id="rId10"/>
    <p:sldId id="404" r:id="rId11"/>
    <p:sldId id="418" r:id="rId12"/>
    <p:sldId id="419" r:id="rId13"/>
    <p:sldId id="421" r:id="rId14"/>
    <p:sldId id="423" r:id="rId15"/>
    <p:sldId id="424" r:id="rId16"/>
    <p:sldId id="425" r:id="rId17"/>
    <p:sldId id="430" r:id="rId18"/>
    <p:sldId id="433" r:id="rId19"/>
    <p:sldId id="426" r:id="rId20"/>
    <p:sldId id="432" r:id="rId21"/>
    <p:sldId id="427" r:id="rId22"/>
    <p:sldId id="414" r:id="rId23"/>
    <p:sldId id="415" r:id="rId24"/>
  </p:sldIdLst>
  <p:sldSz cx="9144000" cy="6858000" type="screen4x3"/>
  <p:notesSz cx="6794500" cy="9931400"/>
  <p:defaultTextStyle>
    <a:defPPr>
      <a:defRPr lang="it-IT"/>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 IVANCICH" initials="SI" lastIdx="1" clrIdx="0">
    <p:extLst>
      <p:ext uri="{19B8F6BF-5375-455C-9EA6-DF929625EA0E}">
        <p15:presenceInfo xmlns:p15="http://schemas.microsoft.com/office/powerpoint/2012/main" userId="S::stefano.ivancich@studenti.unipd.it::912c20aa-3f77-49b7-8322-249ce9895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8000"/>
    <a:srgbClr val="A50021"/>
    <a:srgbClr val="CCFF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76518" autoAdjust="0"/>
  </p:normalViewPr>
  <p:slideViewPr>
    <p:cSldViewPr snapToGrid="0" snapToObjects="1">
      <p:cViewPr varScale="1">
        <p:scale>
          <a:sx n="67" d="100"/>
          <a:sy n="67" d="100"/>
        </p:scale>
        <p:origin x="992"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9" d="100"/>
          <a:sy n="79" d="100"/>
        </p:scale>
        <p:origin x="-3984" y="-96"/>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30E19B0-7174-4B35-B33A-CE2E4DF990C5}"/>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DA81A4B-ED12-473D-A737-B3C6654BAC90}"/>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C8DBE15E-223F-41F1-9F94-2D73857FC7BA}" type="datetimeFigureOut">
              <a:rPr lang="it-IT" smtClean="0"/>
              <a:t>04/05/2021</a:t>
            </a:fld>
            <a:endParaRPr lang="it-IT"/>
          </a:p>
        </p:txBody>
      </p:sp>
      <p:sp>
        <p:nvSpPr>
          <p:cNvPr id="4" name="Segnaposto piè di pagina 3">
            <a:extLst>
              <a:ext uri="{FF2B5EF4-FFF2-40B4-BE49-F238E27FC236}">
                <a16:creationId xmlns:a16="http://schemas.microsoft.com/office/drawing/2014/main" id="{E583F05D-6931-4F70-9948-438323D2474B}"/>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8A06077-31D5-449F-B4D3-7B3266E84F60}"/>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C0D0C40D-AD1E-4257-9F0D-BA61E0FA0D42}" type="slidenum">
              <a:rPr lang="it-IT" smtClean="0"/>
              <a:t>‹N›</a:t>
            </a:fld>
            <a:endParaRPr lang="it-IT"/>
          </a:p>
        </p:txBody>
      </p:sp>
    </p:spTree>
    <p:extLst>
      <p:ext uri="{BB962C8B-B14F-4D97-AF65-F5344CB8AC3E}">
        <p14:creationId xmlns:p14="http://schemas.microsoft.com/office/powerpoint/2010/main" val="19534850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5D547F-65FD-47CC-958C-BA7CCFE85A57}"/>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Date Placeholder 2">
            <a:extLst>
              <a:ext uri="{FF2B5EF4-FFF2-40B4-BE49-F238E27FC236}">
                <a16:creationId xmlns:a16="http://schemas.microsoft.com/office/drawing/2014/main" id="{4005E981-904D-4FCC-ABCB-BF7E630F16B3}"/>
              </a:ext>
            </a:extLst>
          </p:cNvPr>
          <p:cNvSpPr>
            <a:spLocks noGrp="1"/>
          </p:cNvSpPr>
          <p:nvPr>
            <p:ph type="dt" idx="1"/>
          </p:nvPr>
        </p:nvSpPr>
        <p:spPr>
          <a:xfrm>
            <a:off x="3848100" y="0"/>
            <a:ext cx="2944813" cy="49688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2AD04753-9C7D-45A1-B290-034DCD5D3C5A}" type="datetimeFigureOut">
              <a:rPr lang="it-IT" altLang="it-IT"/>
              <a:pPr/>
              <a:t>04/05/2021</a:t>
            </a:fld>
            <a:endParaRPr lang="it-IT" altLang="it-IT"/>
          </a:p>
        </p:txBody>
      </p:sp>
      <p:sp>
        <p:nvSpPr>
          <p:cNvPr id="4" name="Slide Image Placeholder 3">
            <a:extLst>
              <a:ext uri="{FF2B5EF4-FFF2-40B4-BE49-F238E27FC236}">
                <a16:creationId xmlns:a16="http://schemas.microsoft.com/office/drawing/2014/main" id="{6606803F-FCF3-4CAE-BF31-BF21FE48D97E}"/>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Notes Placeholder 4">
            <a:extLst>
              <a:ext uri="{FF2B5EF4-FFF2-40B4-BE49-F238E27FC236}">
                <a16:creationId xmlns:a16="http://schemas.microsoft.com/office/drawing/2014/main" id="{B84C5FDF-CA5D-4DCB-8645-BA7C19070D2F}"/>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6" name="Footer Placeholder 5">
            <a:extLst>
              <a:ext uri="{FF2B5EF4-FFF2-40B4-BE49-F238E27FC236}">
                <a16:creationId xmlns:a16="http://schemas.microsoft.com/office/drawing/2014/main" id="{7DDA890B-2215-4FCF-A847-62414C03BA82}"/>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lide Number Placeholder 6">
            <a:extLst>
              <a:ext uri="{FF2B5EF4-FFF2-40B4-BE49-F238E27FC236}">
                <a16:creationId xmlns:a16="http://schemas.microsoft.com/office/drawing/2014/main" id="{EF7AD787-F1FE-42D3-804A-9496AE497930}"/>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00664C11-2C8B-4B5A-ACDF-DD795DDB2557}" type="slidenum">
              <a:rPr lang="it-IT" altLang="it-IT"/>
              <a:pPr/>
              <a:t>‹N›</a:t>
            </a:fld>
            <a:endParaRPr lang="it-IT" altLang="it-IT"/>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input audio waveform X is split into S frames of 1 second.</a:t>
            </a:r>
          </a:p>
          <a:p>
            <a:r>
              <a:rPr lang="en-US" sz="1200" kern="1200" dirty="0">
                <a:solidFill>
                  <a:schemeClr val="tx1"/>
                </a:solidFill>
                <a:effectLst/>
                <a:latin typeface="+mn-lt"/>
                <a:ea typeface="MS PGothic" panose="020B0600070205080204" pitchFamily="34" charset="-128"/>
                <a:cs typeface="ＭＳ Ｐゴシック" charset="0"/>
              </a:rPr>
              <a:t>It is to computational expensive to use the model for each frame. So we can use a VAD (Voice Activity Detection) or Silence filter to let the model process just the frames that contains voice.</a:t>
            </a:r>
          </a:p>
          <a:p>
            <a:r>
              <a:rPr lang="en-US" dirty="0"/>
              <a:t>This component must be very compact, low computational expensive and very fast, like just ignoring anything under 40db, it can be a piece of software or even a little piece hardware like some home device are using </a:t>
            </a:r>
            <a:r>
              <a:rPr lang="en-US" dirty="0" err="1"/>
              <a:t>nowdays</a:t>
            </a:r>
            <a:r>
              <a:rPr lang="en-US" dirty="0"/>
              <a:t>.</a:t>
            </a:r>
          </a:p>
          <a:p>
            <a:r>
              <a:rPr lang="en-US" dirty="0"/>
              <a:t>We need to aggregate the CNN predictions to come up to a decision on X.</a:t>
            </a:r>
          </a:p>
          <a:p>
            <a:r>
              <a:rPr lang="en-US" dirty="0"/>
              <a:t>Fusion rules can be used to reach a ﬁnal decision, such as the majority vote</a:t>
            </a:r>
          </a:p>
          <a:p>
            <a:endParaRPr lang="it-IT" dirty="0"/>
          </a:p>
        </p:txBody>
      </p:sp>
    </p:spTree>
    <p:extLst>
      <p:ext uri="{BB962C8B-B14F-4D97-AF65-F5344CB8AC3E}">
        <p14:creationId xmlns:p14="http://schemas.microsoft.com/office/powerpoint/2010/main" val="263979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Input an array of 16,000 dimensions, which represents 1-second of audio sampled at 16kHz.</a:t>
            </a:r>
          </a:p>
          <a:p>
            <a:r>
              <a:rPr lang="en-US" dirty="0"/>
              <a:t>The architecture is </a:t>
            </a:r>
            <a:r>
              <a:rPr lang="en-US" sz="1200" kern="1200" dirty="0">
                <a:solidFill>
                  <a:schemeClr val="tx1"/>
                </a:solidFill>
                <a:effectLst/>
                <a:latin typeface="+mn-lt"/>
                <a:ea typeface="MS PGothic" panose="020B0600070205080204" pitchFamily="34" charset="-128"/>
                <a:cs typeface="ＭＳ Ｐゴシック" charset="0"/>
              </a:rPr>
              <a:t>composed of 4 convolutional layers, possibly interlaced with max pooling layers, followed by 2 fully connected layers and an output layer.</a:t>
            </a:r>
            <a:endParaRPr lang="en-US" dirty="0"/>
          </a:p>
          <a:p>
            <a:r>
              <a:rPr lang="en-US" dirty="0"/>
              <a:t>In order to reduce the over-fitting, batch normalization is applied after the activation function of each convolution layer.</a:t>
            </a:r>
          </a:p>
          <a:p>
            <a:r>
              <a:rPr lang="en-US" dirty="0"/>
              <a:t>after the last pooling layer, there are two fully connected layers with 128 and 64 neurons respectively on which a drop-out is applied with a probability of 0.25 for both layers.</a:t>
            </a:r>
          </a:p>
          <a:p>
            <a:endParaRPr lang="it-IT" dirty="0"/>
          </a:p>
        </p:txBody>
      </p:sp>
    </p:spTree>
    <p:extLst>
      <p:ext uri="{BB962C8B-B14F-4D97-AF65-F5344CB8AC3E}">
        <p14:creationId xmlns:p14="http://schemas.microsoft.com/office/powerpoint/2010/main" val="3959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1_Intestazione sezione">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9618EC63-3F1C-4708-8BBD-F754E0683254}"/>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Immagine 10" descr="DEI.eps">
            <a:extLst>
              <a:ext uri="{FF2B5EF4-FFF2-40B4-BE49-F238E27FC236}">
                <a16:creationId xmlns:a16="http://schemas.microsoft.com/office/drawing/2014/main" id="{88A4B2A4-3F0B-41B8-A0B5-7F6AF378358C}"/>
              </a:ext>
            </a:extLst>
          </p:cNvPr>
          <p:cNvPicPr>
            <a:picLocks noChangeAspect="1"/>
          </p:cNvPicPr>
          <p:nvPr userDrawn="1"/>
        </p:nvPicPr>
        <p:blipFill>
          <a:blip r:embed="rId2">
            <a:extLst>
              <a:ext uri="{28A0092B-C50C-407E-A947-70E740481C1C}">
                <a14:useLocalDpi xmlns:a14="http://schemas.microsoft.com/office/drawing/2010/main" val="0"/>
              </a:ext>
            </a:extLst>
          </a:blip>
          <a:srcRect l="17673" t="31972" r="28108" b="33784"/>
          <a:stretch>
            <a:fillRect/>
          </a:stretch>
        </p:blipFill>
        <p:spPr bwMode="auto">
          <a:xfrm>
            <a:off x="0" y="1604963"/>
            <a:ext cx="156686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14">
            <a:extLst>
              <a:ext uri="{FF2B5EF4-FFF2-40B4-BE49-F238E27FC236}">
                <a16:creationId xmlns:a16="http://schemas.microsoft.com/office/drawing/2014/main" id="{03802282-C4C4-4396-8C29-825691C5ADBE}"/>
              </a:ext>
            </a:extLst>
          </p:cNvPr>
          <p:cNvSpPr/>
          <p:nvPr userDrawn="1"/>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56">
            <a:extLst>
              <a:ext uri="{FF2B5EF4-FFF2-40B4-BE49-F238E27FC236}">
                <a16:creationId xmlns:a16="http://schemas.microsoft.com/office/drawing/2014/main" id="{1EEBF248-0272-48E8-AE89-2991295978C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88200" y="4683125"/>
            <a:ext cx="15478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8" name="Picture 3" descr="C:\Documents and Settings\Andrea\My Documents\Downloads\DEI\DEI.png">
            <a:extLst>
              <a:ext uri="{FF2B5EF4-FFF2-40B4-BE49-F238E27FC236}">
                <a16:creationId xmlns:a16="http://schemas.microsoft.com/office/drawing/2014/main" id="{A295E3C2-7787-4EF9-9975-BB6BB601506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6563" y="4221163"/>
            <a:ext cx="2260600"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testo 2"/>
          <p:cNvSpPr>
            <a:spLocks noGrp="1"/>
          </p:cNvSpPr>
          <p:nvPr>
            <p:ph type="body" idx="1"/>
          </p:nvPr>
        </p:nvSpPr>
        <p:spPr>
          <a:xfrm>
            <a:off x="1612224" y="2743200"/>
            <a:ext cx="7123113" cy="1673225"/>
          </a:xfrm>
        </p:spPr>
        <p:txBody>
          <a:bodyPr/>
          <a:lstStyle>
            <a:lvl1pPr marL="0" indent="0" algn="l">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noProof="0"/>
              <a:t>Fare clic per modificare gli stili del testo dello schema</a:t>
            </a:r>
          </a:p>
        </p:txBody>
      </p:sp>
      <p:sp>
        <p:nvSpPr>
          <p:cNvPr id="2" name="Titolo 1"/>
          <p:cNvSpPr>
            <a:spLocks noGrp="1"/>
          </p:cNvSpPr>
          <p:nvPr>
            <p:ph type="title"/>
          </p:nvPr>
        </p:nvSpPr>
        <p:spPr>
          <a:xfrm>
            <a:off x="1604208" y="1613568"/>
            <a:ext cx="7480968" cy="990600"/>
          </a:xfrm>
          <a:prstGeom prst="rect">
            <a:avLst/>
          </a:prstGeom>
          <a:solidFill>
            <a:srgbClr val="8F161C"/>
          </a:solidFill>
        </p:spPr>
        <p:txBody>
          <a:bodyPr/>
          <a:lstStyle>
            <a:lvl1pPr algn="l">
              <a:buNone/>
              <a:defRPr sz="4400" b="0" cap="none">
                <a:solidFill>
                  <a:srgbClr val="FFFFFF"/>
                </a:solidFill>
              </a:defRPr>
            </a:lvl1pPr>
          </a:lstStyle>
          <a:p>
            <a:r>
              <a:rPr lang="en-US" noProof="0"/>
              <a:t>Fare clic per modificare stile</a:t>
            </a:r>
          </a:p>
        </p:txBody>
      </p:sp>
      <p:sp>
        <p:nvSpPr>
          <p:cNvPr id="9" name="Segnaposto data 11">
            <a:extLst>
              <a:ext uri="{FF2B5EF4-FFF2-40B4-BE49-F238E27FC236}">
                <a16:creationId xmlns:a16="http://schemas.microsoft.com/office/drawing/2014/main" id="{E60B094F-F63B-4CFA-8A13-F88A219B1102}"/>
              </a:ext>
            </a:extLst>
          </p:cNvPr>
          <p:cNvSpPr>
            <a:spLocks noGrp="1"/>
          </p:cNvSpPr>
          <p:nvPr>
            <p:ph type="dt" sz="half" idx="10"/>
          </p:nvPr>
        </p:nvSpPr>
        <p:spPr/>
        <p:txBody>
          <a:bodyPr/>
          <a:lstStyle>
            <a:lvl1pPr>
              <a:defRPr/>
            </a:lvl1pPr>
          </a:lstStyle>
          <a:p>
            <a:endParaRPr lang="en-US" altLang="it-IT"/>
          </a:p>
        </p:txBody>
      </p:sp>
      <p:sp>
        <p:nvSpPr>
          <p:cNvPr id="10" name="Segnaposto piè di pagina 13">
            <a:extLst>
              <a:ext uri="{FF2B5EF4-FFF2-40B4-BE49-F238E27FC236}">
                <a16:creationId xmlns:a16="http://schemas.microsoft.com/office/drawing/2014/main" id="{40037900-1213-475B-ACE1-758B373CB7EC}"/>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1973819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4" name="Rettangolo 6">
            <a:extLst>
              <a:ext uri="{FF2B5EF4-FFF2-40B4-BE49-F238E27FC236}">
                <a16:creationId xmlns:a16="http://schemas.microsoft.com/office/drawing/2014/main" id="{6E16F2A7-208A-48EC-92C1-AAD50D527F1B}"/>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ttangolo 7">
            <a:extLst>
              <a:ext uri="{FF2B5EF4-FFF2-40B4-BE49-F238E27FC236}">
                <a16:creationId xmlns:a16="http://schemas.microsoft.com/office/drawing/2014/main" id="{88111850-52AA-44E9-B1F1-2A993983C509}"/>
              </a:ext>
            </a:extLst>
          </p:cNvPr>
          <p:cNvSpPr/>
          <p:nvPr/>
        </p:nvSpPr>
        <p:spPr>
          <a:xfrm>
            <a:off x="6142038" y="609600"/>
            <a:ext cx="228600" cy="6248400"/>
          </a:xfrm>
          <a:prstGeom prst="rect">
            <a:avLst/>
          </a:prstGeom>
          <a:solidFill>
            <a:srgbClr val="8F161C"/>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8">
            <a:extLst>
              <a:ext uri="{FF2B5EF4-FFF2-40B4-BE49-F238E27FC236}">
                <a16:creationId xmlns:a16="http://schemas.microsoft.com/office/drawing/2014/main" id="{2631C475-CB16-4CF4-ABFD-6F18B9EDAF2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olo verticale 1"/>
          <p:cNvSpPr>
            <a:spLocks noGrp="1"/>
          </p:cNvSpPr>
          <p:nvPr>
            <p:ph type="title" orient="vert"/>
          </p:nvPr>
        </p:nvSpPr>
        <p:spPr>
          <a:xfrm>
            <a:off x="6553200" y="609600"/>
            <a:ext cx="2057400" cy="5516563"/>
          </a:xfrm>
          <a:prstGeom prst="rect">
            <a:avLst/>
          </a:prstGeom>
        </p:spPr>
        <p:txBody>
          <a:bodyPr vert="eaVert"/>
          <a:lstStyle/>
          <a:p>
            <a:r>
              <a:rPr lang="en-US"/>
              <a:t>Fare clic per modificare stile</a:t>
            </a:r>
          </a:p>
        </p:txBody>
      </p:sp>
      <p:sp>
        <p:nvSpPr>
          <p:cNvPr id="3" name="Segnaposto testo verticale 2"/>
          <p:cNvSpPr>
            <a:spLocks noGrp="1"/>
          </p:cNvSpPr>
          <p:nvPr>
            <p:ph type="body" orient="vert" idx="1"/>
          </p:nvPr>
        </p:nvSpPr>
        <p:spPr>
          <a:xfrm>
            <a:off x="457200" y="609600"/>
            <a:ext cx="5562600" cy="5516564"/>
          </a:xfrm>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7" name="Segnaposto data 3">
            <a:extLst>
              <a:ext uri="{FF2B5EF4-FFF2-40B4-BE49-F238E27FC236}">
                <a16:creationId xmlns:a16="http://schemas.microsoft.com/office/drawing/2014/main" id="{49E3ED01-4519-4A5F-8D76-E606F181986D}"/>
              </a:ext>
            </a:extLst>
          </p:cNvPr>
          <p:cNvSpPr>
            <a:spLocks noGrp="1"/>
          </p:cNvSpPr>
          <p:nvPr>
            <p:ph type="dt" sz="half" idx="10"/>
          </p:nvPr>
        </p:nvSpPr>
        <p:spPr>
          <a:xfrm>
            <a:off x="6553200" y="6248400"/>
            <a:ext cx="2209800" cy="365125"/>
          </a:xfrm>
        </p:spPr>
        <p:txBody>
          <a:bodyPr/>
          <a:lstStyle>
            <a:lvl1pPr>
              <a:defRPr/>
            </a:lvl1pPr>
          </a:lstStyle>
          <a:p>
            <a:endParaRPr lang="en-US" altLang="it-IT"/>
          </a:p>
        </p:txBody>
      </p:sp>
      <p:sp>
        <p:nvSpPr>
          <p:cNvPr id="8" name="Segnaposto piè di pagina 4">
            <a:extLst>
              <a:ext uri="{FF2B5EF4-FFF2-40B4-BE49-F238E27FC236}">
                <a16:creationId xmlns:a16="http://schemas.microsoft.com/office/drawing/2014/main" id="{B01C5135-7413-4185-B1C7-80EB5E3887BC}"/>
              </a:ext>
            </a:extLst>
          </p:cNvPr>
          <p:cNvSpPr>
            <a:spLocks noGrp="1"/>
          </p:cNvSpPr>
          <p:nvPr>
            <p:ph type="ftr" sz="quarter" idx="11"/>
          </p:nvPr>
        </p:nvSpPr>
        <p:spPr>
          <a:xfrm>
            <a:off x="457200" y="6248400"/>
            <a:ext cx="5573713" cy="365125"/>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9" name="Segnaposto numero diapositiva 5">
            <a:extLst>
              <a:ext uri="{FF2B5EF4-FFF2-40B4-BE49-F238E27FC236}">
                <a16:creationId xmlns:a16="http://schemas.microsoft.com/office/drawing/2014/main" id="{1949CFF8-FF6D-43C9-B353-2047D2E9B7BA}"/>
              </a:ext>
            </a:extLst>
          </p:cNvPr>
          <p:cNvSpPr>
            <a:spLocks noGrp="1"/>
          </p:cNvSpPr>
          <p:nvPr>
            <p:ph type="sldNum" sz="quarter" idx="12"/>
          </p:nvPr>
        </p:nvSpPr>
        <p:spPr>
          <a:xfrm rot="5400000">
            <a:off x="5989638" y="144462"/>
            <a:ext cx="533400" cy="244475"/>
          </a:xfrm>
        </p:spPr>
        <p:txBody>
          <a:bodyPr/>
          <a:lstStyle>
            <a:lvl1pPr>
              <a:defRPr/>
            </a:lvl1pPr>
          </a:lstStyle>
          <a:p>
            <a:fld id="{BB384AE0-483E-4225-9ED3-198E56E808E8}" type="slidenum">
              <a:rPr lang="en-US" altLang="it-IT"/>
              <a:pPr/>
              <a:t>‹N›</a:t>
            </a:fld>
            <a:endParaRPr lang="en-US" altLang="it-IT"/>
          </a:p>
        </p:txBody>
      </p:sp>
    </p:spTree>
    <p:extLst>
      <p:ext uri="{BB962C8B-B14F-4D97-AF65-F5344CB8AC3E}">
        <p14:creationId xmlns:p14="http://schemas.microsoft.com/office/powerpoint/2010/main" val="143461081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a:prstGeom prst="rect">
            <a:avLst/>
          </a:prstGeom>
        </p:spPr>
        <p:txBody>
          <a:bodyPr/>
          <a:lstStyle/>
          <a:p>
            <a:r>
              <a:rPr lang="en-US"/>
              <a:t>Fare clic per modificare stile</a:t>
            </a:r>
            <a:endParaRPr lang="it-IT"/>
          </a:p>
        </p:txBody>
      </p:sp>
      <p:sp>
        <p:nvSpPr>
          <p:cNvPr id="3" name="Segnaposto testo 2"/>
          <p:cNvSpPr>
            <a:spLocks noGrp="1"/>
          </p:cNvSpPr>
          <p:nvPr>
            <p:ph type="body" sz="half" idx="1"/>
          </p:nvPr>
        </p:nvSpPr>
        <p:spPr>
          <a:xfrm>
            <a:off x="457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4" name="Segnaposto contenuto 3"/>
          <p:cNvSpPr>
            <a:spLocks noGrp="1"/>
          </p:cNvSpPr>
          <p:nvPr>
            <p:ph sz="half" idx="2"/>
          </p:nvPr>
        </p:nvSpPr>
        <p:spPr>
          <a:xfrm>
            <a:off x="4648200" y="1600200"/>
            <a:ext cx="4038600" cy="4525963"/>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endParaRPr lang="it-IT"/>
          </a:p>
        </p:txBody>
      </p:sp>
      <p:sp>
        <p:nvSpPr>
          <p:cNvPr id="5" name="Segnaposto data 4">
            <a:extLst>
              <a:ext uri="{FF2B5EF4-FFF2-40B4-BE49-F238E27FC236}">
                <a16:creationId xmlns:a16="http://schemas.microsoft.com/office/drawing/2014/main" id="{A039CC1E-EE77-4C01-BC85-13A993894BDE}"/>
              </a:ext>
            </a:extLst>
          </p:cNvPr>
          <p:cNvSpPr>
            <a:spLocks noGrp="1"/>
          </p:cNvSpPr>
          <p:nvPr>
            <p:ph type="dt" sz="half" idx="10"/>
          </p:nvPr>
        </p:nvSpPr>
        <p:spPr>
          <a:xfrm>
            <a:off x="457200" y="6461125"/>
            <a:ext cx="3187700" cy="260350"/>
          </a:xfrm>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C0921D30-58EF-44FB-91D7-7A8FD0D29691}"/>
              </a:ext>
            </a:extLst>
          </p:cNvPr>
          <p:cNvSpPr>
            <a:spLocks noGrp="1"/>
          </p:cNvSpPr>
          <p:nvPr>
            <p:ph type="ftr" sz="quarter" idx="11"/>
          </p:nvPr>
        </p:nvSpPr>
        <p:spPr>
          <a:xfrm>
            <a:off x="5181600" y="6435725"/>
            <a:ext cx="2895600" cy="247650"/>
          </a:xfrm>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87091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sp>
        <p:nvSpPr>
          <p:cNvPr id="7" name="Segnaposto data 6">
            <a:extLst>
              <a:ext uri="{FF2B5EF4-FFF2-40B4-BE49-F238E27FC236}">
                <a16:creationId xmlns:a16="http://schemas.microsoft.com/office/drawing/2014/main" id="{5203DAA6-D34B-408D-B70B-082F1EB12AC4}"/>
              </a:ext>
            </a:extLst>
          </p:cNvPr>
          <p:cNvSpPr>
            <a:spLocks noGrp="1"/>
          </p:cNvSpPr>
          <p:nvPr>
            <p:ph type="dt" sz="half" idx="10"/>
          </p:nvPr>
        </p:nvSpPr>
        <p:spPr>
          <a:xfrm>
            <a:off x="3955930" y="6492875"/>
            <a:ext cx="1232140" cy="365125"/>
          </a:xfrm>
        </p:spPr>
        <p:txBody>
          <a:bodyPr/>
          <a:lstStyle/>
          <a:p>
            <a:r>
              <a:rPr lang="en-US" altLang="it-IT" dirty="0"/>
              <a:t>15 July 2019</a:t>
            </a:r>
          </a:p>
        </p:txBody>
      </p:sp>
      <p:sp>
        <p:nvSpPr>
          <p:cNvPr id="8" name="Segnaposto piè di pagina 7">
            <a:extLst>
              <a:ext uri="{FF2B5EF4-FFF2-40B4-BE49-F238E27FC236}">
                <a16:creationId xmlns:a16="http://schemas.microsoft.com/office/drawing/2014/main" id="{9204AA59-B7C8-4283-A154-03E01D2B7AC6}"/>
              </a:ext>
            </a:extLst>
          </p:cNvPr>
          <p:cNvSpPr>
            <a:spLocks noGrp="1"/>
          </p:cNvSpPr>
          <p:nvPr>
            <p:ph type="ftr" sz="quarter" idx="11"/>
          </p:nvPr>
        </p:nvSpPr>
        <p:spPr>
          <a:xfrm>
            <a:off x="-794" y="6475562"/>
            <a:ext cx="2744788" cy="365125"/>
          </a:xfrm>
        </p:spPr>
        <p:txBody>
          <a:bodyPr/>
          <a:lstStyle/>
          <a:p>
            <a:pPr>
              <a:defRPr/>
            </a:pPr>
            <a:r>
              <a:rPr lang="it-IT" dirty="0"/>
              <a:t>Ivancich Stefano </a:t>
            </a:r>
            <a:endParaRPr lang="en-US" dirty="0"/>
          </a:p>
        </p:txBody>
      </p:sp>
      <p:sp>
        <p:nvSpPr>
          <p:cNvPr id="9" name="Segnaposto numero diapositiva 8">
            <a:extLst>
              <a:ext uri="{FF2B5EF4-FFF2-40B4-BE49-F238E27FC236}">
                <a16:creationId xmlns:a16="http://schemas.microsoft.com/office/drawing/2014/main" id="{3F04B57C-CAC7-46FF-866E-1CF1419B37F1}"/>
              </a:ext>
            </a:extLst>
          </p:cNvPr>
          <p:cNvSpPr>
            <a:spLocks noGrp="1"/>
          </p:cNvSpPr>
          <p:nvPr>
            <p:ph type="sldNum" sz="quarter" idx="12"/>
          </p:nvPr>
        </p:nvSpPr>
        <p:spPr>
          <a:xfrm>
            <a:off x="8305800" y="6477000"/>
            <a:ext cx="838200" cy="381000"/>
          </a:xfrm>
        </p:spPr>
        <p:txBody>
          <a:bodyPr/>
          <a:lstStyle/>
          <a:p>
            <a:fld id="{7A1D8CC2-AC32-48BF-A9F5-B79D7A95954F}" type="slidenum">
              <a:rPr lang="en-US" altLang="it-IT" smtClean="0"/>
              <a:pPr/>
              <a:t>‹N›</a:t>
            </a:fld>
            <a:endParaRPr lang="en-US" altLang="it-IT" dirty="0"/>
          </a:p>
        </p:txBody>
      </p:sp>
    </p:spTree>
    <p:extLst>
      <p:ext uri="{BB962C8B-B14F-4D97-AF65-F5344CB8AC3E}">
        <p14:creationId xmlns:p14="http://schemas.microsoft.com/office/powerpoint/2010/main" val="114759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Intestazione sezione">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B211F58-DADC-447F-A94E-E370C619D37C}"/>
              </a:ext>
            </a:extLst>
          </p:cNvPr>
          <p:cNvSpPr txBox="1">
            <a:spLocks/>
          </p:cNvSpPr>
          <p:nvPr userDrawn="1"/>
        </p:nvSpPr>
        <p:spPr>
          <a:xfrm>
            <a:off x="0" y="-17463"/>
            <a:ext cx="1323975" cy="990601"/>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pPr defTabSz="914400" fontAlgn="auto">
              <a:spcAft>
                <a:spcPts val="0"/>
              </a:spcAft>
              <a:defRPr/>
            </a:pPr>
            <a:endParaRPr lang="en-US" dirty="0">
              <a:latin typeface="+mj-lt"/>
              <a:ea typeface="+mj-ea"/>
              <a:cs typeface="+mj-cs"/>
            </a:endParaRPr>
          </a:p>
        </p:txBody>
      </p:sp>
      <p:pic>
        <p:nvPicPr>
          <p:cNvPr id="5" name="Picture 8" descr="SigilloLogoLAST_WhiteOK">
            <a:extLst>
              <a:ext uri="{FF2B5EF4-FFF2-40B4-BE49-F238E27FC236}">
                <a16:creationId xmlns:a16="http://schemas.microsoft.com/office/drawing/2014/main" id="{B23F130F-1D47-429C-9C52-E274BFD7A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7" t="-9525" r="-1640" b="-6349"/>
          <a:stretch>
            <a:fillRect/>
          </a:stretch>
        </p:blipFill>
        <p:spPr bwMode="auto">
          <a:xfrm>
            <a:off x="7218363" y="-7938"/>
            <a:ext cx="1925637" cy="974726"/>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Immagine 11" descr="DEI-neg.png">
            <a:extLst>
              <a:ext uri="{FF2B5EF4-FFF2-40B4-BE49-F238E27FC236}">
                <a16:creationId xmlns:a16="http://schemas.microsoft.com/office/drawing/2014/main" id="{271C40DB-EE05-469F-92FF-38D05FD11A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338" y="69850"/>
            <a:ext cx="12223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1371600" y="-12522"/>
            <a:ext cx="5820611" cy="990600"/>
          </a:xfrm>
          <a:prstGeom prst="rect">
            <a:avLst/>
          </a:prstGeom>
          <a:solidFill>
            <a:srgbClr val="800000"/>
          </a:solidFill>
          <a:ln w="12700" cap="flat" cmpd="sng" algn="ctr">
            <a:solidFill>
              <a:schemeClr val="bg1"/>
            </a:solidFill>
            <a:prstDash val="solid"/>
            <a:round/>
            <a:headEnd type="none" w="med" len="med"/>
            <a:tailEnd type="none" w="med" len="med"/>
          </a:ln>
        </p:spPr>
        <p:txBody>
          <a:bodyPr>
            <a:normAutofit/>
          </a:bodyPr>
          <a:lstStyle>
            <a:lvl1pPr algn="ctr">
              <a:buNone/>
              <a:defRPr sz="3600" b="0" cap="none">
                <a:solidFill>
                  <a:srgbClr val="FFFFFF"/>
                </a:solidFill>
              </a:defRPr>
            </a:lvl1pPr>
          </a:lstStyle>
          <a:p>
            <a:r>
              <a:rPr lang="en-US"/>
              <a:t>Fare clic per modificare stile</a:t>
            </a:r>
            <a:endParaRPr lang="en-US" dirty="0"/>
          </a:p>
        </p:txBody>
      </p:sp>
      <p:sp>
        <p:nvSpPr>
          <p:cNvPr id="13"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7" name="Segnaposto data 11">
            <a:extLst>
              <a:ext uri="{FF2B5EF4-FFF2-40B4-BE49-F238E27FC236}">
                <a16:creationId xmlns:a16="http://schemas.microsoft.com/office/drawing/2014/main" id="{0B962183-4D7A-42AD-A823-F653ABB28931}"/>
              </a:ext>
            </a:extLst>
          </p:cNvPr>
          <p:cNvSpPr>
            <a:spLocks noGrp="1"/>
          </p:cNvSpPr>
          <p:nvPr>
            <p:ph type="dt" sz="half" idx="10"/>
          </p:nvPr>
        </p:nvSpPr>
        <p:spPr/>
        <p:txBody>
          <a:bodyPr/>
          <a:lstStyle>
            <a:lvl1pPr>
              <a:defRPr/>
            </a:lvl1pPr>
          </a:lstStyle>
          <a:p>
            <a:endParaRPr lang="en-US" altLang="it-IT"/>
          </a:p>
        </p:txBody>
      </p:sp>
      <p:sp>
        <p:nvSpPr>
          <p:cNvPr id="8" name="Segnaposto piè di pagina 13">
            <a:extLst>
              <a:ext uri="{FF2B5EF4-FFF2-40B4-BE49-F238E27FC236}">
                <a16:creationId xmlns:a16="http://schemas.microsoft.com/office/drawing/2014/main" id="{2EB8B79B-2577-424C-B5BE-949FE0D9EFCB}"/>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22586778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3" name="Rettangolo 6">
            <a:extLst>
              <a:ext uri="{FF2B5EF4-FFF2-40B4-BE49-F238E27FC236}">
                <a16:creationId xmlns:a16="http://schemas.microsoft.com/office/drawing/2014/main" id="{4003EA23-BEFB-4581-BDFE-AAB145918D49}"/>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8" descr="C:\Documents and Settings\Andrea\My Documents\Downloads\DEI\DEI.png">
            <a:extLst>
              <a:ext uri="{FF2B5EF4-FFF2-40B4-BE49-F238E27FC236}">
                <a16:creationId xmlns:a16="http://schemas.microsoft.com/office/drawing/2014/main" id="{16BEEC2C-3543-4D4C-8342-04AA2D7E8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879475"/>
            <a:ext cx="226218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olo 7"/>
          <p:cNvSpPr>
            <a:spLocks noGrp="1"/>
          </p:cNvSpPr>
          <p:nvPr>
            <p:ph type="ctrTitle"/>
          </p:nvPr>
        </p:nvSpPr>
        <p:spPr>
          <a:xfrm>
            <a:off x="2362200" y="4038600"/>
            <a:ext cx="6477000" cy="1828800"/>
          </a:xfrm>
          <a:prstGeom prst="rect">
            <a:avLst/>
          </a:prstGeom>
        </p:spPr>
        <p:txBody>
          <a:bodyPr anchor="b"/>
          <a:lstStyle>
            <a:lvl1pPr>
              <a:defRPr cap="all" baseline="0">
                <a:solidFill>
                  <a:schemeClr val="tx1"/>
                </a:solidFill>
              </a:defRPr>
            </a:lvl1pPr>
          </a:lstStyle>
          <a:p>
            <a:r>
              <a:rPr lang="en-US"/>
              <a:t>Fare clic per modificare stile</a:t>
            </a:r>
            <a:endParaRPr lang="en-US" dirty="0"/>
          </a:p>
        </p:txBody>
      </p:sp>
    </p:spTree>
    <p:extLst>
      <p:ext uri="{BB962C8B-B14F-4D97-AF65-F5344CB8AC3E}">
        <p14:creationId xmlns:p14="http://schemas.microsoft.com/office/powerpoint/2010/main" val="6999079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6626" y="120531"/>
            <a:ext cx="6978316" cy="990600"/>
          </a:xfrm>
          <a:prstGeom prst="rect">
            <a:avLst/>
          </a:prstGeom>
        </p:spPr>
        <p:txBody>
          <a:bodyPr/>
          <a:lstStyle>
            <a:lvl1pPr algn="l">
              <a:defRPr/>
            </a:lvl1pPr>
          </a:lstStyle>
          <a:p>
            <a:r>
              <a:rPr lang="en-US"/>
              <a:t>Fare clic per modificare stile</a:t>
            </a:r>
            <a:endParaRPr lang="en-US" dirty="0"/>
          </a:p>
        </p:txBody>
      </p:sp>
      <p:sp>
        <p:nvSpPr>
          <p:cNvPr id="8" name="Segnaposto contenuto 7"/>
          <p:cNvSpPr>
            <a:spLocks noGrp="1"/>
          </p:cNvSpPr>
          <p:nvPr>
            <p:ph sz="quarter" idx="1"/>
          </p:nvPr>
        </p:nvSpPr>
        <p:spPr>
          <a:xfrm>
            <a:off x="612648" y="1600200"/>
            <a:ext cx="8153400" cy="4495800"/>
          </a:xfrm>
        </p:spPr>
        <p:txBody>
          <a:bodyPr/>
          <a:lstStyle/>
          <a:p>
            <a:pPr lvl="0"/>
            <a:r>
              <a:rPr lang="en-US" noProof="0"/>
              <a:t>Fare clic per modificare gli stili del testo dello schema</a:t>
            </a:r>
          </a:p>
          <a:p>
            <a:pPr lvl="1"/>
            <a:r>
              <a:rPr lang="en-US" noProof="0"/>
              <a:t>Secondo livello</a:t>
            </a:r>
          </a:p>
          <a:p>
            <a:pPr lvl="2"/>
            <a:r>
              <a:rPr lang="en-US" noProof="0"/>
              <a:t>Terzo livello</a:t>
            </a:r>
          </a:p>
          <a:p>
            <a:pPr lvl="3"/>
            <a:r>
              <a:rPr lang="en-US" noProof="0"/>
              <a:t>Quarto livello</a:t>
            </a:r>
          </a:p>
          <a:p>
            <a:pPr lvl="4"/>
            <a:r>
              <a:rPr lang="en-US" noProof="0"/>
              <a:t>Quinto livello</a:t>
            </a:r>
          </a:p>
        </p:txBody>
      </p:sp>
      <p:sp>
        <p:nvSpPr>
          <p:cNvPr id="4" name="Segnaposto data 3">
            <a:extLst>
              <a:ext uri="{FF2B5EF4-FFF2-40B4-BE49-F238E27FC236}">
                <a16:creationId xmlns:a16="http://schemas.microsoft.com/office/drawing/2014/main" id="{93E43236-6E64-4D63-8B22-FEE7B7605C4E}"/>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8571F4AB-1920-4FD3-A9F5-30AAB21BCA67}"/>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E76F8444-6F8C-45BD-A879-11A7C693DAD1}"/>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E34113FD-3850-44A4-9600-379DB4E7D5DF}" type="slidenum">
              <a:rPr lang="en-US" altLang="it-IT"/>
              <a:pPr/>
              <a:t>‹N›</a:t>
            </a:fld>
            <a:endParaRPr lang="en-US" altLang="it-IT"/>
          </a:p>
        </p:txBody>
      </p:sp>
    </p:spTree>
    <p:extLst>
      <p:ext uri="{BB962C8B-B14F-4D97-AF65-F5344CB8AC3E}">
        <p14:creationId xmlns:p14="http://schemas.microsoft.com/office/powerpoint/2010/main" val="132315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1751262" y="228600"/>
            <a:ext cx="6968957" cy="974184"/>
          </a:xfrm>
          <a:prstGeom prst="rect">
            <a:avLst/>
          </a:prstGeom>
        </p:spPr>
        <p:txBody>
          <a:bodyPr/>
          <a:lstStyle/>
          <a:p>
            <a:r>
              <a:rPr lang="en-US"/>
              <a:t>Fare clic per modificare stile</a:t>
            </a:r>
          </a:p>
        </p:txBody>
      </p:sp>
      <p:sp>
        <p:nvSpPr>
          <p:cNvPr id="9" name="Segnaposto contenuto 8"/>
          <p:cNvSpPr>
            <a:spLocks noGrp="1"/>
          </p:cNvSpPr>
          <p:nvPr>
            <p:ph sz="quarter" idx="1"/>
          </p:nvPr>
        </p:nvSpPr>
        <p:spPr>
          <a:xfrm>
            <a:off x="609600"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1" name="Segnaposto contenuto 10"/>
          <p:cNvSpPr>
            <a:spLocks noGrp="1"/>
          </p:cNvSpPr>
          <p:nvPr>
            <p:ph sz="quarter" idx="2"/>
          </p:nvPr>
        </p:nvSpPr>
        <p:spPr>
          <a:xfrm>
            <a:off x="4844901" y="1589567"/>
            <a:ext cx="3886200" cy="45720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7">
            <a:extLst>
              <a:ext uri="{FF2B5EF4-FFF2-40B4-BE49-F238E27FC236}">
                <a16:creationId xmlns:a16="http://schemas.microsoft.com/office/drawing/2014/main" id="{6253478B-7154-46EE-B9F7-58D3934B5BC7}"/>
              </a:ext>
            </a:extLst>
          </p:cNvPr>
          <p:cNvSpPr>
            <a:spLocks noGrp="1"/>
          </p:cNvSpPr>
          <p:nvPr>
            <p:ph type="dt" sz="half" idx="10"/>
          </p:nvPr>
        </p:nvSpPr>
        <p:spPr/>
        <p:txBody>
          <a:bodyPr/>
          <a:lstStyle>
            <a:lvl1pPr>
              <a:defRPr/>
            </a:lvl1pPr>
          </a:lstStyle>
          <a:p>
            <a:endParaRPr lang="en-US" altLang="it-IT"/>
          </a:p>
        </p:txBody>
      </p:sp>
      <p:sp>
        <p:nvSpPr>
          <p:cNvPr id="6" name="Segnaposto numero diapositiva 9">
            <a:extLst>
              <a:ext uri="{FF2B5EF4-FFF2-40B4-BE49-F238E27FC236}">
                <a16:creationId xmlns:a16="http://schemas.microsoft.com/office/drawing/2014/main" id="{17C024EB-6E73-498D-A819-01F1BB49B1DD}"/>
              </a:ext>
            </a:extLst>
          </p:cNvPr>
          <p:cNvSpPr>
            <a:spLocks noGrp="1"/>
          </p:cNvSpPr>
          <p:nvPr>
            <p:ph type="sldNum" sz="quarter" idx="11"/>
          </p:nvPr>
        </p:nvSpPr>
        <p:spPr>
          <a:xfrm>
            <a:off x="0" y="1271588"/>
            <a:ext cx="533400" cy="244475"/>
          </a:xfrm>
        </p:spPr>
        <p:txBody>
          <a:bodyPr/>
          <a:lstStyle>
            <a:lvl1pPr>
              <a:defRPr/>
            </a:lvl1pPr>
          </a:lstStyle>
          <a:p>
            <a:fld id="{61C515EF-1388-40C5-A069-34A9BAA3B9F0}" type="slidenum">
              <a:rPr lang="en-US" altLang="it-IT"/>
              <a:pPr/>
              <a:t>‹N›</a:t>
            </a:fld>
            <a:endParaRPr lang="en-US" altLang="it-IT"/>
          </a:p>
        </p:txBody>
      </p:sp>
      <p:sp>
        <p:nvSpPr>
          <p:cNvPr id="7" name="Segnaposto piè di pagina 11">
            <a:extLst>
              <a:ext uri="{FF2B5EF4-FFF2-40B4-BE49-F238E27FC236}">
                <a16:creationId xmlns:a16="http://schemas.microsoft.com/office/drawing/2014/main" id="{3AAEDA35-49AD-47F0-83F1-CCA9D3A7BACE}"/>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363851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818104" y="273050"/>
            <a:ext cx="6884737" cy="869950"/>
          </a:xfrm>
          <a:prstGeom prst="rect">
            <a:avLst/>
          </a:prstGeom>
        </p:spPr>
        <p:txBody>
          <a:bodyPr anchor="ctr"/>
          <a:lstStyle>
            <a:lvl1pPr>
              <a:defRPr/>
            </a:lvl1pPr>
          </a:lstStyle>
          <a:p>
            <a:r>
              <a:rPr lang="en-US"/>
              <a:t>Fare clic per modificare stile</a:t>
            </a:r>
          </a:p>
        </p:txBody>
      </p:sp>
      <p:sp>
        <p:nvSpPr>
          <p:cNvPr id="11" name="Segnaposto contenuto 10"/>
          <p:cNvSpPr>
            <a:spLocks noGrp="1"/>
          </p:cNvSpPr>
          <p:nvPr>
            <p:ph sz="quarter" idx="2"/>
          </p:nvPr>
        </p:nvSpPr>
        <p:spPr>
          <a:xfrm>
            <a:off x="609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3" name="Segnaposto contenuto 12"/>
          <p:cNvSpPr>
            <a:spLocks noGrp="1"/>
          </p:cNvSpPr>
          <p:nvPr>
            <p:ph sz="quarter" idx="4"/>
          </p:nvPr>
        </p:nvSpPr>
        <p:spPr>
          <a:xfrm>
            <a:off x="4800600" y="2438400"/>
            <a:ext cx="3886200" cy="35814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16" name="Segnaposto testo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15" name="Segnaposto testo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Fare clic per modificare gli stili del testo dello schema</a:t>
            </a:r>
          </a:p>
        </p:txBody>
      </p:sp>
      <p:sp>
        <p:nvSpPr>
          <p:cNvPr id="7" name="Segnaposto data 9">
            <a:extLst>
              <a:ext uri="{FF2B5EF4-FFF2-40B4-BE49-F238E27FC236}">
                <a16:creationId xmlns:a16="http://schemas.microsoft.com/office/drawing/2014/main" id="{59CF3DB4-62BB-4F59-974C-0E16AD454D4C}"/>
              </a:ext>
            </a:extLst>
          </p:cNvPr>
          <p:cNvSpPr>
            <a:spLocks noGrp="1"/>
          </p:cNvSpPr>
          <p:nvPr>
            <p:ph type="dt" sz="half" idx="10"/>
          </p:nvPr>
        </p:nvSpPr>
        <p:spPr/>
        <p:txBody>
          <a:bodyPr/>
          <a:lstStyle>
            <a:lvl1pPr>
              <a:defRPr/>
            </a:lvl1pPr>
          </a:lstStyle>
          <a:p>
            <a:endParaRPr lang="en-US" altLang="it-IT"/>
          </a:p>
        </p:txBody>
      </p:sp>
      <p:sp>
        <p:nvSpPr>
          <p:cNvPr id="8" name="Segnaposto numero diapositiva 11">
            <a:extLst>
              <a:ext uri="{FF2B5EF4-FFF2-40B4-BE49-F238E27FC236}">
                <a16:creationId xmlns:a16="http://schemas.microsoft.com/office/drawing/2014/main" id="{779CB8C1-5AD2-4E3C-BE32-A0D6E2FFB802}"/>
              </a:ext>
            </a:extLst>
          </p:cNvPr>
          <p:cNvSpPr>
            <a:spLocks noGrp="1"/>
          </p:cNvSpPr>
          <p:nvPr>
            <p:ph type="sldNum" sz="quarter" idx="11"/>
          </p:nvPr>
        </p:nvSpPr>
        <p:spPr>
          <a:xfrm>
            <a:off x="0" y="1271588"/>
            <a:ext cx="533400" cy="244475"/>
          </a:xfrm>
        </p:spPr>
        <p:txBody>
          <a:bodyPr/>
          <a:lstStyle>
            <a:lvl1pPr>
              <a:defRPr/>
            </a:lvl1pPr>
          </a:lstStyle>
          <a:p>
            <a:fld id="{B4DC7368-C0C7-45FB-B532-E039329825BC}" type="slidenum">
              <a:rPr lang="en-US" altLang="it-IT"/>
              <a:pPr/>
              <a:t>‹N›</a:t>
            </a:fld>
            <a:endParaRPr lang="en-US" altLang="it-IT"/>
          </a:p>
        </p:txBody>
      </p:sp>
      <p:sp>
        <p:nvSpPr>
          <p:cNvPr id="9" name="Segnaposto piè di pagina 13">
            <a:extLst>
              <a:ext uri="{FF2B5EF4-FFF2-40B4-BE49-F238E27FC236}">
                <a16:creationId xmlns:a16="http://schemas.microsoft.com/office/drawing/2014/main" id="{7AE73E92-8E86-47EE-AE23-E3B883C68018}"/>
              </a:ext>
            </a:extLst>
          </p:cNvPr>
          <p:cNvSpPr>
            <a:spLocks noGrp="1"/>
          </p:cNvSpPr>
          <p:nvPr>
            <p:ph type="ftr" sz="quarter" idx="12"/>
          </p:nvPr>
        </p:nvSpPr>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153356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9391" y="286418"/>
            <a:ext cx="7184188" cy="869950"/>
          </a:xfrm>
          <a:prstGeom prst="rect">
            <a:avLst/>
          </a:prstGeom>
        </p:spPr>
        <p:txBody>
          <a:bodyPr anchor="ctr"/>
          <a:lstStyle>
            <a:lvl1pPr algn="l">
              <a:buNone/>
              <a:defRPr sz="4400" b="0"/>
            </a:lvl1pPr>
          </a:lstStyle>
          <a:p>
            <a:r>
              <a:rPr lang="en-US"/>
              <a:t>Fare clic per modificare stile</a:t>
            </a:r>
          </a:p>
        </p:txBody>
      </p:sp>
      <p:sp>
        <p:nvSpPr>
          <p:cNvPr id="3" name="Segnaposto testo 2"/>
          <p:cNvSpPr>
            <a:spLocks noGrp="1"/>
          </p:cNvSpPr>
          <p:nvPr>
            <p:ph type="body" idx="2"/>
          </p:nvPr>
        </p:nvSpPr>
        <p:spPr>
          <a:xfrm>
            <a:off x="609600" y="1752600"/>
            <a:ext cx="1600200" cy="4343400"/>
          </a:xfrm>
          <a:solidFill>
            <a:srgbClr val="8F161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Fare clic per modificare gli stili del testo dello schema</a:t>
            </a:r>
          </a:p>
        </p:txBody>
      </p:sp>
      <p:sp>
        <p:nvSpPr>
          <p:cNvPr id="9" name="Segnaposto contenuto 8"/>
          <p:cNvSpPr>
            <a:spLocks noGrp="1"/>
          </p:cNvSpPr>
          <p:nvPr>
            <p:ph sz="quarter" idx="1"/>
          </p:nvPr>
        </p:nvSpPr>
        <p:spPr>
          <a:xfrm>
            <a:off x="2362200" y="1752600"/>
            <a:ext cx="6400800" cy="4419600"/>
          </a:xfrm>
        </p:spPr>
        <p:txBody>
          <a:bodyPr/>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5" name="Segnaposto data 4">
            <a:extLst>
              <a:ext uri="{FF2B5EF4-FFF2-40B4-BE49-F238E27FC236}">
                <a16:creationId xmlns:a16="http://schemas.microsoft.com/office/drawing/2014/main" id="{4F601909-2351-4418-B776-E5F9E88D156E}"/>
              </a:ext>
            </a:extLst>
          </p:cNvPr>
          <p:cNvSpPr>
            <a:spLocks noGrp="1"/>
          </p:cNvSpPr>
          <p:nvPr>
            <p:ph type="dt" sz="half" idx="10"/>
          </p:nvPr>
        </p:nvSpPr>
        <p:spPr/>
        <p:txBody>
          <a:bodyPr/>
          <a:lstStyle>
            <a:lvl1pPr>
              <a:defRPr/>
            </a:lvl1pPr>
          </a:lstStyle>
          <a:p>
            <a:endParaRPr lang="en-US" altLang="it-IT"/>
          </a:p>
        </p:txBody>
      </p:sp>
      <p:sp>
        <p:nvSpPr>
          <p:cNvPr id="6" name="Segnaposto piè di pagina 5">
            <a:extLst>
              <a:ext uri="{FF2B5EF4-FFF2-40B4-BE49-F238E27FC236}">
                <a16:creationId xmlns:a16="http://schemas.microsoft.com/office/drawing/2014/main" id="{3C539BD6-0C40-47A0-A677-2DCC3E806ED3}"/>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7" name="Segnaposto numero diapositiva 6">
            <a:extLst>
              <a:ext uri="{FF2B5EF4-FFF2-40B4-BE49-F238E27FC236}">
                <a16:creationId xmlns:a16="http://schemas.microsoft.com/office/drawing/2014/main" id="{CDE2CC77-0C77-4B5D-87BC-E6506B56DB0C}"/>
              </a:ext>
            </a:extLst>
          </p:cNvPr>
          <p:cNvSpPr>
            <a:spLocks noGrp="1"/>
          </p:cNvSpPr>
          <p:nvPr>
            <p:ph type="sldNum" sz="quarter" idx="12"/>
          </p:nvPr>
        </p:nvSpPr>
        <p:spPr>
          <a:xfrm>
            <a:off x="0" y="1271588"/>
            <a:ext cx="533400" cy="244475"/>
          </a:xfrm>
        </p:spPr>
        <p:txBody>
          <a:bodyPr/>
          <a:lstStyle>
            <a:lvl1pPr>
              <a:defRPr>
                <a:solidFill>
                  <a:srgbClr val="FFFFFF"/>
                </a:solidFill>
              </a:defRPr>
            </a:lvl1pPr>
          </a:lstStyle>
          <a:p>
            <a:fld id="{2966CA7A-D8C8-4950-9672-94C10C2A3FC5}" type="slidenum">
              <a:rPr lang="en-US" altLang="it-IT"/>
              <a:pPr/>
              <a:t>‹N›</a:t>
            </a:fld>
            <a:endParaRPr lang="en-US" altLang="it-IT"/>
          </a:p>
        </p:txBody>
      </p:sp>
    </p:spTree>
    <p:extLst>
      <p:ext uri="{BB962C8B-B14F-4D97-AF65-F5344CB8AC3E}">
        <p14:creationId xmlns:p14="http://schemas.microsoft.com/office/powerpoint/2010/main" val="38049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3F0572A-940E-4792-B681-62F0C5A1321C}"/>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ttangolo 5">
            <a:extLst>
              <a:ext uri="{FF2B5EF4-FFF2-40B4-BE49-F238E27FC236}">
                <a16:creationId xmlns:a16="http://schemas.microsoft.com/office/drawing/2014/main" id="{B184AEE3-E1FE-44A5-B214-797EEF5D53C6}"/>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ttangolo 6">
            <a:extLst>
              <a:ext uri="{FF2B5EF4-FFF2-40B4-BE49-F238E27FC236}">
                <a16:creationId xmlns:a16="http://schemas.microsoft.com/office/drawing/2014/main" id="{0E74B956-7CAB-40E3-AEF2-3F0BF606C3CB}"/>
              </a:ext>
            </a:extLst>
          </p:cNvPr>
          <p:cNvSpPr/>
          <p:nvPr/>
        </p:nvSpPr>
        <p:spPr>
          <a:xfrm>
            <a:off x="1544638" y="4654550"/>
            <a:ext cx="7599362" cy="712788"/>
          </a:xfrm>
          <a:prstGeom prst="rect">
            <a:avLst/>
          </a:prstGeom>
          <a:solidFill>
            <a:srgbClr val="8F161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ttangolo 7">
            <a:extLst>
              <a:ext uri="{FF2B5EF4-FFF2-40B4-BE49-F238E27FC236}">
                <a16:creationId xmlns:a16="http://schemas.microsoft.com/office/drawing/2014/main" id="{11B79ACD-56BE-4B1F-BDE3-E74FD69C9DC0}"/>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Immagine 14" descr="DEI.eps">
            <a:extLst>
              <a:ext uri="{FF2B5EF4-FFF2-40B4-BE49-F238E27FC236}">
                <a16:creationId xmlns:a16="http://schemas.microsoft.com/office/drawing/2014/main" id="{71817F77-9210-421C-BC40-370C40181A71}"/>
              </a:ext>
            </a:extLst>
          </p:cNvPr>
          <p:cNvPicPr>
            <a:picLocks noChangeAspect="1"/>
          </p:cNvPicPr>
          <p:nvPr/>
        </p:nvPicPr>
        <p:blipFill>
          <a:blip r:embed="rId2">
            <a:extLst>
              <a:ext uri="{28A0092B-C50C-407E-A947-70E740481C1C}">
                <a14:useLocalDpi xmlns:a14="http://schemas.microsoft.com/office/drawing/2010/main" val="0"/>
              </a:ext>
            </a:extLst>
          </a:blip>
          <a:srcRect l="18433" t="31972" r="27361" b="30646"/>
          <a:stretch>
            <a:fillRect/>
          </a:stretch>
        </p:blipFill>
        <p:spPr bwMode="auto">
          <a:xfrm>
            <a:off x="0" y="3589338"/>
            <a:ext cx="1484313"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gnaposto testo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Fare clic per modificare gli stili del testo dello schema</a:t>
            </a:r>
          </a:p>
        </p:txBody>
      </p:sp>
      <p:sp>
        <p:nvSpPr>
          <p:cNvPr id="2" name="Titolo 1"/>
          <p:cNvSpPr>
            <a:spLocks noGrp="1"/>
          </p:cNvSpPr>
          <p:nvPr>
            <p:ph type="title"/>
          </p:nvPr>
        </p:nvSpPr>
        <p:spPr>
          <a:xfrm>
            <a:off x="1600200" y="4648200"/>
            <a:ext cx="7315200" cy="685800"/>
          </a:xfrm>
          <a:prstGeom prst="rect">
            <a:avLst/>
          </a:prstGeom>
        </p:spPr>
        <p:txBody>
          <a:bodyPr anchor="ctr"/>
          <a:lstStyle>
            <a:lvl1pPr algn="l">
              <a:buNone/>
              <a:defRPr sz="2800" b="0">
                <a:solidFill>
                  <a:srgbClr val="FFFFFF"/>
                </a:solidFill>
              </a:defRPr>
            </a:lvl1pPr>
          </a:lstStyle>
          <a:p>
            <a:r>
              <a:rPr lang="en-US"/>
              <a:t>Fare clic per modificare stile</a:t>
            </a:r>
          </a:p>
        </p:txBody>
      </p:sp>
      <p:sp>
        <p:nvSpPr>
          <p:cNvPr id="3" name="Segnaposto immagine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Fare clic sull'icona per inserire un'immagine</a:t>
            </a:r>
            <a:endParaRPr lang="en-US" noProof="0" dirty="0"/>
          </a:p>
        </p:txBody>
      </p:sp>
      <p:sp>
        <p:nvSpPr>
          <p:cNvPr id="10" name="Segnaposto data 11">
            <a:extLst>
              <a:ext uri="{FF2B5EF4-FFF2-40B4-BE49-F238E27FC236}">
                <a16:creationId xmlns:a16="http://schemas.microsoft.com/office/drawing/2014/main" id="{179F4D11-977B-4EAE-910F-2C054C870159}"/>
              </a:ext>
            </a:extLst>
          </p:cNvPr>
          <p:cNvSpPr>
            <a:spLocks noGrp="1"/>
          </p:cNvSpPr>
          <p:nvPr>
            <p:ph type="dt" sz="half" idx="10"/>
          </p:nvPr>
        </p:nvSpPr>
        <p:spPr>
          <a:xfrm>
            <a:off x="6248400" y="6248400"/>
            <a:ext cx="2667000" cy="365125"/>
          </a:xfrm>
        </p:spPr>
        <p:txBody>
          <a:bodyPr/>
          <a:lstStyle>
            <a:lvl1pPr>
              <a:defRPr/>
            </a:lvl1pPr>
          </a:lstStyle>
          <a:p>
            <a:endParaRPr lang="en-US" altLang="it-IT"/>
          </a:p>
        </p:txBody>
      </p:sp>
      <p:sp>
        <p:nvSpPr>
          <p:cNvPr id="11" name="Segnaposto numero diapositiva 12">
            <a:extLst>
              <a:ext uri="{FF2B5EF4-FFF2-40B4-BE49-F238E27FC236}">
                <a16:creationId xmlns:a16="http://schemas.microsoft.com/office/drawing/2014/main" id="{931650F2-4710-4443-8D8E-2D7C7465DE91}"/>
              </a:ext>
            </a:extLst>
          </p:cNvPr>
          <p:cNvSpPr>
            <a:spLocks noGrp="1"/>
          </p:cNvSpPr>
          <p:nvPr>
            <p:ph type="sldNum" sz="quarter" idx="11"/>
          </p:nvPr>
        </p:nvSpPr>
        <p:spPr>
          <a:xfrm>
            <a:off x="0" y="4667250"/>
            <a:ext cx="1447800" cy="663575"/>
          </a:xfrm>
        </p:spPr>
        <p:txBody>
          <a:bodyPr/>
          <a:lstStyle>
            <a:lvl1pPr>
              <a:defRPr sz="2800"/>
            </a:lvl1pPr>
          </a:lstStyle>
          <a:p>
            <a:fld id="{D7D9A8EF-5964-469B-B6B8-A1A04A8AEE88}" type="slidenum">
              <a:rPr lang="en-US" altLang="it-IT"/>
              <a:pPr/>
              <a:t>‹N›</a:t>
            </a:fld>
            <a:endParaRPr lang="en-US" altLang="it-IT"/>
          </a:p>
        </p:txBody>
      </p:sp>
      <p:sp>
        <p:nvSpPr>
          <p:cNvPr id="12" name="Segnaposto piè di pagina 13">
            <a:extLst>
              <a:ext uri="{FF2B5EF4-FFF2-40B4-BE49-F238E27FC236}">
                <a16:creationId xmlns:a16="http://schemas.microsoft.com/office/drawing/2014/main" id="{5E5AE1B6-82E3-4538-805E-07CD6E46C8C4}"/>
              </a:ext>
            </a:extLst>
          </p:cNvPr>
          <p:cNvSpPr>
            <a:spLocks noGrp="1"/>
          </p:cNvSpPr>
          <p:nvPr>
            <p:ph type="ftr" sz="quarter" idx="12"/>
          </p:nvPr>
        </p:nvSpPr>
        <p:spPr>
          <a:xfrm>
            <a:off x="1600200" y="6248400"/>
            <a:ext cx="4572000" cy="365125"/>
          </a:xfrm>
        </p:spPr>
        <p:txBody>
          <a:bodyPr rtlCol="0"/>
          <a:lstStyle>
            <a:lvl1pPr>
              <a:defRPr/>
            </a:lvl1pPr>
          </a:lstStyle>
          <a:p>
            <a:pPr>
              <a:defRPr/>
            </a:pPr>
            <a:r>
              <a:rPr lang="it-IT"/>
              <a:t>Università degli Studi di Padova – CLSI Scienze Motorie Zimi Sawacha e-mail: zimi.sawacha@dei.unipd.it web: http://www.dei.unipd.it/corsi/bioingegneria/sawacha/ </a:t>
            </a:r>
            <a:endParaRPr lang="en-US"/>
          </a:p>
        </p:txBody>
      </p:sp>
    </p:spTree>
    <p:extLst>
      <p:ext uri="{BB962C8B-B14F-4D97-AF65-F5344CB8AC3E}">
        <p14:creationId xmlns:p14="http://schemas.microsoft.com/office/powerpoint/2010/main" val="3483568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751263" y="241968"/>
            <a:ext cx="7222976" cy="974184"/>
          </a:xfrm>
          <a:prstGeom prst="rect">
            <a:avLst/>
          </a:prstGeom>
        </p:spPr>
        <p:txBody>
          <a:bodyPr/>
          <a:lstStyle/>
          <a:p>
            <a:r>
              <a:rPr lang="en-US"/>
              <a:t>Fare clic per modificare stile</a:t>
            </a:r>
          </a:p>
        </p:txBody>
      </p:sp>
      <p:sp>
        <p:nvSpPr>
          <p:cNvPr id="3" name="Segnaposto testo verticale 2"/>
          <p:cNvSpPr>
            <a:spLocks noGrp="1"/>
          </p:cNvSpPr>
          <p:nvPr>
            <p:ph type="body" orient="vert" idx="1"/>
          </p:nvPr>
        </p:nvSpPr>
        <p:spPr/>
        <p:txBody>
          <a:bodyPr vert="eaVert"/>
          <a:lstStyle/>
          <a:p>
            <a:pPr lvl="0"/>
            <a:r>
              <a:rPr lang="en-US"/>
              <a:t>Fare clic per modificare gli stili del testo dello schema</a:t>
            </a:r>
          </a:p>
          <a:p>
            <a:pPr lvl="1"/>
            <a:r>
              <a:rPr lang="en-US"/>
              <a:t>Secondo livello</a:t>
            </a:r>
          </a:p>
          <a:p>
            <a:pPr lvl="2"/>
            <a:r>
              <a:rPr lang="en-US"/>
              <a:t>Terzo livello</a:t>
            </a:r>
          </a:p>
          <a:p>
            <a:pPr lvl="3"/>
            <a:r>
              <a:rPr lang="en-US"/>
              <a:t>Quarto livello</a:t>
            </a:r>
          </a:p>
          <a:p>
            <a:pPr lvl="4"/>
            <a:r>
              <a:rPr lang="en-US"/>
              <a:t>Quinto livello</a:t>
            </a:r>
          </a:p>
        </p:txBody>
      </p:sp>
      <p:sp>
        <p:nvSpPr>
          <p:cNvPr id="4" name="Segnaposto data 3">
            <a:extLst>
              <a:ext uri="{FF2B5EF4-FFF2-40B4-BE49-F238E27FC236}">
                <a16:creationId xmlns:a16="http://schemas.microsoft.com/office/drawing/2014/main" id="{CECF20D8-CE3C-42CB-96F7-FFDAD7AE3D07}"/>
              </a:ext>
            </a:extLst>
          </p:cNvPr>
          <p:cNvSpPr>
            <a:spLocks noGrp="1"/>
          </p:cNvSpPr>
          <p:nvPr>
            <p:ph type="dt" sz="half" idx="10"/>
          </p:nvPr>
        </p:nvSpPr>
        <p:spPr/>
        <p:txBody>
          <a:bodyPr/>
          <a:lstStyle>
            <a:lvl1pPr>
              <a:defRPr/>
            </a:lvl1pPr>
          </a:lstStyle>
          <a:p>
            <a:endParaRPr lang="en-US" altLang="it-IT"/>
          </a:p>
        </p:txBody>
      </p:sp>
      <p:sp>
        <p:nvSpPr>
          <p:cNvPr id="5" name="Segnaposto piè di pagina 4">
            <a:extLst>
              <a:ext uri="{FF2B5EF4-FFF2-40B4-BE49-F238E27FC236}">
                <a16:creationId xmlns:a16="http://schemas.microsoft.com/office/drawing/2014/main" id="{9B59760D-C0E6-4247-8969-9ED2F6C9B6D0}"/>
              </a:ext>
            </a:extLst>
          </p:cNvPr>
          <p:cNvSpPr>
            <a:spLocks noGrp="1"/>
          </p:cNvSpPr>
          <p:nvPr>
            <p:ph type="ftr" sz="quarter" idx="11"/>
          </p:nvPr>
        </p:nvSpPr>
        <p:spPr/>
        <p:txBody>
          <a:bodyPr/>
          <a:lstStyle>
            <a:lvl1pPr>
              <a:defRPr/>
            </a:lvl1pPr>
          </a:lstStyle>
          <a:p>
            <a:pPr>
              <a:defRPr/>
            </a:pPr>
            <a:r>
              <a:rPr lang="it-IT"/>
              <a:t>Università degli Studi di Padova – CLSI Scienze Motorie Zimi Sawacha e-mail: zimi.sawacha@dei.unipd.it web: http://www.dei.unipd.it/corsi/bioingegneria/sawacha/ </a:t>
            </a:r>
            <a:endParaRPr lang="en-US"/>
          </a:p>
        </p:txBody>
      </p:sp>
      <p:sp>
        <p:nvSpPr>
          <p:cNvPr id="6" name="Segnaposto numero diapositiva 5">
            <a:extLst>
              <a:ext uri="{FF2B5EF4-FFF2-40B4-BE49-F238E27FC236}">
                <a16:creationId xmlns:a16="http://schemas.microsoft.com/office/drawing/2014/main" id="{0C453885-984F-4064-8A06-464524B0AF8C}"/>
              </a:ext>
            </a:extLst>
          </p:cNvPr>
          <p:cNvSpPr>
            <a:spLocks noGrp="1"/>
          </p:cNvSpPr>
          <p:nvPr>
            <p:ph type="sldNum" sz="quarter" idx="12"/>
          </p:nvPr>
        </p:nvSpPr>
        <p:spPr>
          <a:xfrm>
            <a:off x="0" y="1271588"/>
            <a:ext cx="533400" cy="244475"/>
          </a:xfrm>
        </p:spPr>
        <p:txBody>
          <a:bodyPr/>
          <a:lstStyle>
            <a:lvl1pPr>
              <a:defRPr/>
            </a:lvl1pPr>
          </a:lstStyle>
          <a:p>
            <a:fld id="{8D869FAD-22E2-41D6-B70E-744273523090}" type="slidenum">
              <a:rPr lang="en-US" altLang="it-IT"/>
              <a:pPr/>
              <a:t>‹N›</a:t>
            </a:fld>
            <a:endParaRPr lang="en-US" altLang="it-IT"/>
          </a:p>
        </p:txBody>
      </p:sp>
    </p:spTree>
    <p:extLst>
      <p:ext uri="{BB962C8B-B14F-4D97-AF65-F5344CB8AC3E}">
        <p14:creationId xmlns:p14="http://schemas.microsoft.com/office/powerpoint/2010/main" val="4473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esto 12">
            <a:extLst>
              <a:ext uri="{FF2B5EF4-FFF2-40B4-BE49-F238E27FC236}">
                <a16:creationId xmlns:a16="http://schemas.microsoft.com/office/drawing/2014/main" id="{93EAA8BA-FED8-41D4-949F-1FA0205C6BF4}"/>
              </a:ext>
            </a:extLst>
          </p:cNvPr>
          <p:cNvSpPr>
            <a:spLocks noGrp="1"/>
          </p:cNvSpPr>
          <p:nvPr>
            <p:ph type="body" idx="1"/>
          </p:nvPr>
        </p:nvSpPr>
        <p:spPr bwMode="auto">
          <a:xfrm>
            <a:off x="227013" y="1376363"/>
            <a:ext cx="875665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Fare clic per modificare gli stili del testo dello schema</a:t>
            </a:r>
          </a:p>
          <a:p>
            <a:pPr lvl="1"/>
            <a:r>
              <a:rPr lang="en-US" altLang="it-IT"/>
              <a:t>Secondo livello</a:t>
            </a:r>
          </a:p>
          <a:p>
            <a:pPr lvl="2"/>
            <a:r>
              <a:rPr lang="en-US" altLang="it-IT"/>
              <a:t>Terzo livello</a:t>
            </a:r>
          </a:p>
          <a:p>
            <a:pPr lvl="3"/>
            <a:r>
              <a:rPr lang="en-US" altLang="it-IT"/>
              <a:t>Quarto livello</a:t>
            </a:r>
          </a:p>
          <a:p>
            <a:pPr lvl="4"/>
            <a:r>
              <a:rPr lang="en-US" altLang="it-IT"/>
              <a:t>Quinto livello</a:t>
            </a:r>
          </a:p>
        </p:txBody>
      </p:sp>
      <p:sp>
        <p:nvSpPr>
          <p:cNvPr id="14" name="Segnaposto data 13">
            <a:extLst>
              <a:ext uri="{FF2B5EF4-FFF2-40B4-BE49-F238E27FC236}">
                <a16:creationId xmlns:a16="http://schemas.microsoft.com/office/drawing/2014/main" id="{D6EEE8F7-2AAA-4BD1-9BE8-82B4B9834410}"/>
              </a:ext>
            </a:extLst>
          </p:cNvPr>
          <p:cNvSpPr>
            <a:spLocks noGrp="1"/>
          </p:cNvSpPr>
          <p:nvPr>
            <p:ph type="dt" sz="half" idx="2"/>
          </p:nvPr>
        </p:nvSpPr>
        <p:spPr>
          <a:xfrm>
            <a:off x="6096000" y="6483350"/>
            <a:ext cx="2667000"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anose="020B0602020104020603" pitchFamily="34" charset="0"/>
              </a:defRPr>
            </a:lvl1pPr>
          </a:lstStyle>
          <a:p>
            <a:endParaRPr lang="en-US" altLang="it-IT"/>
          </a:p>
        </p:txBody>
      </p:sp>
      <p:sp>
        <p:nvSpPr>
          <p:cNvPr id="3" name="Segnaposto piè di pagina 2">
            <a:extLst>
              <a:ext uri="{FF2B5EF4-FFF2-40B4-BE49-F238E27FC236}">
                <a16:creationId xmlns:a16="http://schemas.microsoft.com/office/drawing/2014/main" id="{8816FFFA-AF79-4F52-B885-90C9A2C9BA8D}"/>
              </a:ext>
            </a:extLst>
          </p:cNvPr>
          <p:cNvSpPr>
            <a:spLocks noGrp="1"/>
          </p:cNvSpPr>
          <p:nvPr>
            <p:ph type="ftr" sz="quarter" idx="3"/>
          </p:nvPr>
        </p:nvSpPr>
        <p:spPr>
          <a:xfrm>
            <a:off x="1066800" y="6477000"/>
            <a:ext cx="2744788" cy="365125"/>
          </a:xfrm>
          <a:prstGeom prst="rect">
            <a:avLst/>
          </a:prstGeom>
        </p:spPr>
        <p:txBody>
          <a:bodyPr vert="horz" anchor="ctr"/>
          <a:lstStyle>
            <a:lvl1pPr algn="l"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it-IT"/>
              <a:t>Università degli Studi di Padova – CLSI Scienze Motorie Zimi Sawacha e-mail: zimi.sawacha@dei.unipd.it web: http://www.dei.unipd.it/corsi/bioingegneria/sawacha/ </a:t>
            </a:r>
            <a:endParaRPr lang="en-US"/>
          </a:p>
        </p:txBody>
      </p:sp>
      <p:sp>
        <p:nvSpPr>
          <p:cNvPr id="20" name="Rettangolo 19">
            <a:extLst>
              <a:ext uri="{FF2B5EF4-FFF2-40B4-BE49-F238E27FC236}">
                <a16:creationId xmlns:a16="http://schemas.microsoft.com/office/drawing/2014/main" id="{B44C8B5F-7830-4C1D-8AF0-F12C0C76CF8F}"/>
              </a:ext>
            </a:extLst>
          </p:cNvPr>
          <p:cNvSpPr/>
          <p:nvPr userDrawn="1"/>
        </p:nvSpPr>
        <p:spPr>
          <a:xfrm>
            <a:off x="0" y="0"/>
            <a:ext cx="9144000" cy="1030288"/>
          </a:xfrm>
          <a:prstGeom prst="rect">
            <a:avLst/>
          </a:prstGeom>
          <a:solidFill>
            <a:srgbClr val="9B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t-IT"/>
          </a:p>
        </p:txBody>
      </p:sp>
      <p:sp>
        <p:nvSpPr>
          <p:cNvPr id="25" name="Segnaposto numero diapositiva 28">
            <a:extLst>
              <a:ext uri="{FF2B5EF4-FFF2-40B4-BE49-F238E27FC236}">
                <a16:creationId xmlns:a16="http://schemas.microsoft.com/office/drawing/2014/main" id="{E0BCAF6C-B6EA-476C-93C6-C2F4C132657A}"/>
              </a:ext>
            </a:extLst>
          </p:cNvPr>
          <p:cNvSpPr>
            <a:spLocks noGrp="1"/>
          </p:cNvSpPr>
          <p:nvPr>
            <p:ph type="sldNum" sz="quarter" idx="4"/>
          </p:nvPr>
        </p:nvSpPr>
        <p:spPr>
          <a:xfrm>
            <a:off x="4138613" y="6477000"/>
            <a:ext cx="838200" cy="381000"/>
          </a:xfrm>
          <a:prstGeom prst="rect">
            <a:avLst/>
          </a:prstGeom>
        </p:spPr>
        <p:txBody>
          <a:bodyPr vert="horz" wrap="square" lIns="91440" tIns="45720" rIns="91440" bIns="45720" numCol="1" anchor="t" anchorCtr="0" compatLnSpc="1">
            <a:prstTxWarp prst="textNoShape">
              <a:avLst/>
            </a:prstTxWarp>
          </a:bodyPr>
          <a:lstStyle>
            <a:lvl1pPr algn="ctr">
              <a:defRPr>
                <a:solidFill>
                  <a:schemeClr val="tx2"/>
                </a:solidFill>
                <a:latin typeface="Tw Cen MT" panose="020B0602020104020603" pitchFamily="34" charset="0"/>
              </a:defRPr>
            </a:lvl1pPr>
          </a:lstStyle>
          <a:p>
            <a:fld id="{7A1D8CC2-AC32-48BF-A9F5-B79D7A95954F}" type="slidenum">
              <a:rPr lang="en-US" altLang="it-IT"/>
              <a:pPr/>
              <a:t>‹N›</a:t>
            </a:fld>
            <a:endParaRPr lang="en-US" altLang="it-IT"/>
          </a:p>
        </p:txBody>
      </p:sp>
      <p:pic>
        <p:nvPicPr>
          <p:cNvPr id="1031" name="Immagine 11" descr="DEI-neg.png">
            <a:extLst>
              <a:ext uri="{FF2B5EF4-FFF2-40B4-BE49-F238E27FC236}">
                <a16:creationId xmlns:a16="http://schemas.microsoft.com/office/drawing/2014/main" id="{57596463-73DE-4AD0-9418-AA743210945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753350" y="125413"/>
            <a:ext cx="13239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r" rtl="0" eaLnBrk="0" fontAlgn="base" hangingPunct="0">
        <a:spcBef>
          <a:spcPct val="0"/>
        </a:spcBef>
        <a:spcAft>
          <a:spcPct val="0"/>
        </a:spcAft>
        <a:defRPr sz="4400" kern="1200">
          <a:solidFill>
            <a:srgbClr val="FFFFFF"/>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2pPr>
      <a:lvl3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3pPr>
      <a:lvl4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4pPr>
      <a:lvl5pPr algn="r" rtl="0" eaLnBrk="0" fontAlgn="base" hangingPunct="0">
        <a:spcBef>
          <a:spcPct val="0"/>
        </a:spcBef>
        <a:spcAft>
          <a:spcPct val="0"/>
        </a:spcAft>
        <a:defRPr sz="4400">
          <a:solidFill>
            <a:srgbClr val="FFFFFF"/>
          </a:solidFill>
          <a:latin typeface="Tw Cen MT" pitchFamily="34" charset="0"/>
          <a:ea typeface="MS PGothic" panose="020B0600070205080204" pitchFamily="34" charset="-128"/>
          <a:cs typeface="ＭＳ Ｐゴシック" charset="0"/>
        </a:defRPr>
      </a:lvl5pPr>
      <a:lvl6pPr marL="457200" algn="r" rtl="0" fontAlgn="base">
        <a:spcBef>
          <a:spcPct val="0"/>
        </a:spcBef>
        <a:spcAft>
          <a:spcPct val="0"/>
        </a:spcAft>
        <a:defRPr sz="4400">
          <a:solidFill>
            <a:srgbClr val="FFFFFF"/>
          </a:solidFill>
          <a:latin typeface="Tw Cen MT" pitchFamily="34" charset="0"/>
        </a:defRPr>
      </a:lvl6pPr>
      <a:lvl7pPr marL="914400" algn="r" rtl="0" fontAlgn="base">
        <a:spcBef>
          <a:spcPct val="0"/>
        </a:spcBef>
        <a:spcAft>
          <a:spcPct val="0"/>
        </a:spcAft>
        <a:defRPr sz="4400">
          <a:solidFill>
            <a:srgbClr val="FFFFFF"/>
          </a:solidFill>
          <a:latin typeface="Tw Cen MT" pitchFamily="34" charset="0"/>
        </a:defRPr>
      </a:lvl7pPr>
      <a:lvl8pPr marL="1371600" algn="r" rtl="0" fontAlgn="base">
        <a:spcBef>
          <a:spcPct val="0"/>
        </a:spcBef>
        <a:spcAft>
          <a:spcPct val="0"/>
        </a:spcAft>
        <a:defRPr sz="4400">
          <a:solidFill>
            <a:srgbClr val="FFFFFF"/>
          </a:solidFill>
          <a:latin typeface="Tw Cen MT" pitchFamily="34" charset="0"/>
        </a:defRPr>
      </a:lvl8pPr>
      <a:lvl9pPr marL="1828800" algn="r" rtl="0" fontAlgn="base">
        <a:spcBef>
          <a:spcPct val="0"/>
        </a:spcBef>
        <a:spcAft>
          <a:spcPct val="0"/>
        </a:spcAft>
        <a:defRPr sz="4400">
          <a:solidFill>
            <a:srgbClr val="FFFFFF"/>
          </a:solidFill>
          <a:latin typeface="Tw Cen MT" pitchFamily="34" charset="0"/>
        </a:defRPr>
      </a:lvl9pPr>
    </p:titleStyle>
    <p:bodyStyle>
      <a:lvl1pPr marL="319088" indent="-319088" algn="l" rtl="0" eaLnBrk="0" fontAlgn="base" hangingPunct="0">
        <a:spcBef>
          <a:spcPts val="700"/>
        </a:spcBef>
        <a:spcAft>
          <a:spcPct val="0"/>
        </a:spcAft>
        <a:buClr>
          <a:srgbClr val="800000"/>
        </a:buClr>
        <a:buSzPct val="60000"/>
        <a:buFont typeface="Wingdings" panose="05000000000000000000" pitchFamily="2" charset="2"/>
        <a:buChar char=""/>
        <a:defRPr sz="2900" kern="1200">
          <a:solidFill>
            <a:schemeClr val="tx1"/>
          </a:solidFill>
          <a:latin typeface="+mn-lt"/>
          <a:ea typeface="MS PGothic" panose="020B0600070205080204" pitchFamily="34" charset="-128"/>
          <a:cs typeface="ＭＳ Ｐゴシック" charset="0"/>
        </a:defRPr>
      </a:lvl1pPr>
      <a:lvl2pPr marL="639763" indent="-273050" algn="l" rtl="0" eaLnBrk="0" fontAlgn="base" hangingPunct="0">
        <a:spcBef>
          <a:spcPts val="550"/>
        </a:spcBef>
        <a:spcAft>
          <a:spcPct val="0"/>
        </a:spcAft>
        <a:buClr>
          <a:srgbClr val="FF6600"/>
        </a:buClr>
        <a:buSzPct val="70000"/>
        <a:buFont typeface="Wingdings 2" panose="05020102010507070707" pitchFamily="18" charset="2"/>
        <a:buChar char=""/>
        <a:defRPr sz="2600" kern="1200">
          <a:solidFill>
            <a:schemeClr val="tx1"/>
          </a:solidFill>
          <a:latin typeface="+mn-lt"/>
          <a:ea typeface="MS PGothic" panose="020B0600070205080204" pitchFamily="34" charset="-128"/>
          <a:cs typeface="+mn-cs"/>
        </a:defRPr>
      </a:lvl2pPr>
      <a:lvl3pPr marL="914400" indent="-228600" algn="l" rtl="0" eaLnBrk="0" fontAlgn="base" hangingPunct="0">
        <a:spcBef>
          <a:spcPts val="500"/>
        </a:spcBef>
        <a:spcAft>
          <a:spcPct val="0"/>
        </a:spcAft>
        <a:buClr>
          <a:srgbClr val="3366FF"/>
        </a:buClr>
        <a:buSzPct val="75000"/>
        <a:buFont typeface="Wingdings" panose="05000000000000000000" pitchFamily="2" charset="2"/>
        <a:buChar char=""/>
        <a:defRPr sz="2300" kern="1200">
          <a:solidFill>
            <a:schemeClr val="tx1"/>
          </a:solidFill>
          <a:latin typeface="+mn-lt"/>
          <a:ea typeface="MS PGothic" panose="020B0600070205080204"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anose="020B0600070205080204"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olo 1">
            <a:extLst>
              <a:ext uri="{FF2B5EF4-FFF2-40B4-BE49-F238E27FC236}">
                <a16:creationId xmlns:a16="http://schemas.microsoft.com/office/drawing/2014/main" id="{E94BF679-AC30-4EAD-A419-EDA1EBC065EA}"/>
              </a:ext>
            </a:extLst>
          </p:cNvPr>
          <p:cNvSpPr>
            <a:spLocks noGrp="1"/>
          </p:cNvSpPr>
          <p:nvPr>
            <p:ph type="title"/>
          </p:nvPr>
        </p:nvSpPr>
        <p:spPr bwMode="auto">
          <a:xfrm>
            <a:off x="0" y="1189038"/>
            <a:ext cx="9144000" cy="18208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it-IT" sz="5400" dirty="0"/>
              <a:t>AI for Fake News Detection in Social Networks</a:t>
            </a:r>
            <a:endParaRPr lang="en-GB" altLang="it-IT" sz="5400" dirty="0"/>
          </a:p>
        </p:txBody>
      </p:sp>
      <p:pic>
        <p:nvPicPr>
          <p:cNvPr id="3" name="Picture 8" descr="http://ims.dei.unipd.it/websites/ircdl/images/dei-logo.gif">
            <a:extLst>
              <a:ext uri="{FF2B5EF4-FFF2-40B4-BE49-F238E27FC236}">
                <a16:creationId xmlns:a16="http://schemas.microsoft.com/office/drawing/2014/main" id="{5755C44F-A492-4972-BDC3-BF2C229D7844}"/>
              </a:ext>
            </a:extLst>
          </p:cNvPr>
          <p:cNvPicPr>
            <a:picLocks noChangeAspect="1" noChangeArrowheads="1"/>
          </p:cNvPicPr>
          <p:nvPr/>
        </p:nvPicPr>
        <p:blipFill>
          <a:blip r:embed="rId2" cstate="print"/>
          <a:srcRect/>
          <a:stretch>
            <a:fillRect/>
          </a:stretch>
        </p:blipFill>
        <p:spPr bwMode="auto">
          <a:xfrm>
            <a:off x="338255" y="4777789"/>
            <a:ext cx="2094398" cy="1384895"/>
          </a:xfrm>
          <a:prstGeom prst="rect">
            <a:avLst/>
          </a:prstGeom>
          <a:noFill/>
        </p:spPr>
      </p:pic>
      <p:sp>
        <p:nvSpPr>
          <p:cNvPr id="4" name="Rectangle 6">
            <a:extLst>
              <a:ext uri="{FF2B5EF4-FFF2-40B4-BE49-F238E27FC236}">
                <a16:creationId xmlns:a16="http://schemas.microsoft.com/office/drawing/2014/main" id="{EC9926AE-8346-4EE9-8BC0-A762B576E04C}"/>
              </a:ext>
            </a:extLst>
          </p:cNvPr>
          <p:cNvSpPr>
            <a:spLocks noChangeArrowheads="1"/>
          </p:cNvSpPr>
          <p:nvPr/>
        </p:nvSpPr>
        <p:spPr bwMode="auto">
          <a:xfrm>
            <a:off x="258763" y="3133726"/>
            <a:ext cx="2724581" cy="14954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Students</a:t>
            </a:r>
            <a:r>
              <a:rPr lang="en-US" altLang="it-IT" sz="2800" dirty="0">
                <a:solidFill>
                  <a:srgbClr val="000000"/>
                </a:solidFill>
                <a:latin typeface="Garamond" panose="02020404030301010803" pitchFamily="18" charset="0"/>
              </a:rPr>
              <a:t>: </a:t>
            </a:r>
          </a:p>
          <a:p>
            <a:pPr eaLnBrk="1" hangingPunct="1">
              <a:spcBef>
                <a:spcPct val="20000"/>
              </a:spcBef>
            </a:pPr>
            <a:r>
              <a:rPr lang="en-US" altLang="it-IT" sz="2800" dirty="0">
                <a:solidFill>
                  <a:srgbClr val="000000"/>
                </a:solidFill>
                <a:latin typeface="Garamond" panose="02020404030301010803" pitchFamily="18" charset="0"/>
              </a:rPr>
              <a:t>Ivancich Stefano</a:t>
            </a:r>
          </a:p>
          <a:p>
            <a:pPr eaLnBrk="1" hangingPunct="1">
              <a:spcBef>
                <a:spcPct val="20000"/>
              </a:spcBef>
            </a:pPr>
            <a:r>
              <a:rPr lang="en-US" altLang="it-IT" sz="2800" dirty="0">
                <a:solidFill>
                  <a:srgbClr val="000000"/>
                </a:solidFill>
                <a:latin typeface="Garamond" panose="02020404030301010803" pitchFamily="18" charset="0"/>
              </a:rPr>
              <a:t>Marco Zanetti</a:t>
            </a:r>
          </a:p>
        </p:txBody>
      </p:sp>
      <p:sp>
        <p:nvSpPr>
          <p:cNvPr id="5" name="Rectangle 6">
            <a:extLst>
              <a:ext uri="{FF2B5EF4-FFF2-40B4-BE49-F238E27FC236}">
                <a16:creationId xmlns:a16="http://schemas.microsoft.com/office/drawing/2014/main" id="{2D4372A6-7DFF-4307-862E-943901A82BFD}"/>
              </a:ext>
            </a:extLst>
          </p:cNvPr>
          <p:cNvSpPr>
            <a:spLocks noChangeArrowheads="1"/>
          </p:cNvSpPr>
          <p:nvPr/>
        </p:nvSpPr>
        <p:spPr bwMode="auto">
          <a:xfrm>
            <a:off x="5629275" y="3133727"/>
            <a:ext cx="3255961" cy="1495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800" b="1" dirty="0">
                <a:solidFill>
                  <a:srgbClr val="000000"/>
                </a:solidFill>
                <a:latin typeface="Garamond" panose="02020404030301010803" pitchFamily="18" charset="0"/>
              </a:rPr>
              <a:t>Supervisor: </a:t>
            </a:r>
          </a:p>
          <a:p>
            <a:pPr eaLnBrk="1" hangingPunct="1">
              <a:spcBef>
                <a:spcPct val="20000"/>
              </a:spcBef>
            </a:pPr>
            <a:r>
              <a:rPr lang="en-US" altLang="it-IT" sz="2800" dirty="0">
                <a:solidFill>
                  <a:srgbClr val="000000"/>
                </a:solidFill>
                <a:latin typeface="Garamond" panose="02020404030301010803" pitchFamily="18" charset="0"/>
              </a:rPr>
              <a:t>Prof. </a:t>
            </a:r>
            <a:r>
              <a:rPr lang="en-US" altLang="it-IT" sz="2800" dirty="0" err="1">
                <a:solidFill>
                  <a:srgbClr val="000000"/>
                </a:solidFill>
                <a:latin typeface="Garamond" panose="02020404030301010803" pitchFamily="18" charset="0"/>
              </a:rPr>
              <a:t>Pini</a:t>
            </a:r>
            <a:r>
              <a:rPr lang="en-US" altLang="it-IT" sz="2800" dirty="0">
                <a:solidFill>
                  <a:srgbClr val="000000"/>
                </a:solidFill>
                <a:latin typeface="Garamond" panose="02020404030301010803" pitchFamily="18" charset="0"/>
              </a:rPr>
              <a:t> Maria Silvia</a:t>
            </a:r>
          </a:p>
        </p:txBody>
      </p:sp>
      <p:sp>
        <p:nvSpPr>
          <p:cNvPr id="6" name="Rectangle 6">
            <a:extLst>
              <a:ext uri="{FF2B5EF4-FFF2-40B4-BE49-F238E27FC236}">
                <a16:creationId xmlns:a16="http://schemas.microsoft.com/office/drawing/2014/main" id="{C394F868-4F85-4530-A22D-DDC49902C1BB}"/>
              </a:ext>
            </a:extLst>
          </p:cNvPr>
          <p:cNvSpPr>
            <a:spLocks noChangeArrowheads="1"/>
          </p:cNvSpPr>
          <p:nvPr/>
        </p:nvSpPr>
        <p:spPr bwMode="auto">
          <a:xfrm>
            <a:off x="3073654" y="6184626"/>
            <a:ext cx="2996691" cy="503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it-IT" sz="2800" dirty="0">
                <a:solidFill>
                  <a:srgbClr val="000000"/>
                </a:solidFill>
                <a:latin typeface="Garamond" panose="02020404030301010803" pitchFamily="18" charset="0"/>
              </a:rPr>
              <a:t>12 May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2"/>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272256" y="1230870"/>
            <a:ext cx="8599487" cy="52390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C00000"/>
                </a:solidFill>
                <a:latin typeface="Garamond" panose="02020404030301010803" pitchFamily="18" charset="0"/>
              </a:rPr>
              <a:t>Datasets</a:t>
            </a:r>
            <a:r>
              <a:rPr lang="en-US" altLang="it-IT" sz="2200" b="1" dirty="0">
                <a:solidFill>
                  <a:srgbClr val="000000"/>
                </a:solidFill>
                <a:latin typeface="Garamond" panose="02020404030301010803" pitchFamily="18" charset="0"/>
              </a:rPr>
              <a:t> </a:t>
            </a:r>
            <a:r>
              <a:rPr lang="en-US" altLang="it-IT" sz="2200" dirty="0">
                <a:solidFill>
                  <a:srgbClr val="000000"/>
                </a:solidFill>
                <a:latin typeface="Garamond" panose="02020404030301010803" pitchFamily="18" charset="0"/>
              </a:rPr>
              <a:t>(</a:t>
            </a:r>
            <a:r>
              <a:rPr lang="en-US" altLang="it-IT" sz="2200" b="1" dirty="0">
                <a:solidFill>
                  <a:srgbClr val="C00000"/>
                </a:solidFill>
                <a:latin typeface="Garamond" panose="02020404030301010803" pitchFamily="18" charset="0"/>
              </a:rPr>
              <a:t>Google Speech Dataset V2</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10-commands</a:t>
            </a:r>
            <a:r>
              <a:rPr lang="en-US" altLang="it-IT" sz="1800" dirty="0">
                <a:solidFill>
                  <a:srgbClr val="000000"/>
                </a:solidFill>
                <a:latin typeface="Garamond" panose="02020404030301010803" pitchFamily="18" charset="0"/>
              </a:rPr>
              <a:t> (“yes”, “no”, “up”, “down”, “left”, “right”, “on”, “off”, “stop”, “go”);</a:t>
            </a:r>
          </a:p>
          <a:p>
            <a:pPr marL="342900" indent="-342900" eaLnBrk="1" hangingPunct="1">
              <a:spcBef>
                <a:spcPct val="20000"/>
              </a:spcBef>
              <a:buFont typeface="Arial" panose="020B0604020202020204" pitchFamily="34" charset="0"/>
              <a:buChar char="•"/>
            </a:pPr>
            <a:r>
              <a:rPr lang="en-US" altLang="it-IT" sz="1800" b="1" dirty="0">
                <a:solidFill>
                  <a:srgbClr val="008000"/>
                </a:solidFill>
                <a:latin typeface="Garamond" panose="02020404030301010803" pitchFamily="18" charset="0"/>
              </a:rPr>
              <a:t>21-commands</a:t>
            </a:r>
            <a:r>
              <a:rPr lang="en-US" altLang="it-IT" sz="1800" dirty="0">
                <a:solidFill>
                  <a:srgbClr val="000000"/>
                </a:solidFill>
                <a:latin typeface="Garamond" panose="02020404030301010803" pitchFamily="18" charset="0"/>
              </a:rPr>
              <a:t> ([…], “zero”, “one”, “two”, “three”, “four”, “five”, “six”, “seven”, “eight”, “nine”, </a:t>
            </a:r>
            <a:r>
              <a:rPr lang="en-US" altLang="it-IT" sz="1800" b="1" dirty="0">
                <a:solidFill>
                  <a:srgbClr val="000000"/>
                </a:solidFill>
                <a:latin typeface="Garamond" panose="02020404030301010803" pitchFamily="18" charset="0"/>
              </a:rPr>
              <a:t>unknown</a:t>
            </a:r>
            <a:r>
              <a:rPr lang="en-US" altLang="it-IT" sz="1800" dirty="0">
                <a:solidFill>
                  <a:srgbClr val="000000"/>
                </a:solidFill>
                <a:latin typeface="Garamond" panose="02020404030301010803" pitchFamily="18" charset="0"/>
              </a:rPr>
              <a:t>).</a:t>
            </a:r>
          </a:p>
          <a:p>
            <a:pPr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preprocessing (Raw Waveform)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80 Mel spectrogram</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a:t>
            </a: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40MFCC + 40</a:t>
            </a:r>
            <a:r>
              <a:rPr lang="el-GR" altLang="it-IT" sz="2200" dirty="0">
                <a:solidFill>
                  <a:srgbClr val="000000"/>
                </a:solidFill>
                <a:latin typeface="Garamond" panose="02020404030301010803" pitchFamily="18" charset="0"/>
              </a:rPr>
              <a:t>Δ</a:t>
            </a:r>
            <a:r>
              <a:rPr lang="en-US" altLang="it-IT" sz="2200" dirty="0">
                <a:solidFill>
                  <a:srgbClr val="000000"/>
                </a:solidFill>
                <a:latin typeface="Garamond" panose="02020404030301010803" pitchFamily="18" charset="0"/>
              </a:rPr>
              <a:t> + 40</a:t>
            </a:r>
            <a:r>
              <a:rPr lang="el-GR" altLang="it-IT" sz="2200" dirty="0">
                <a:solidFill>
                  <a:srgbClr val="000000"/>
                </a:solidFill>
                <a:latin typeface="Garamond" panose="02020404030301010803" pitchFamily="18" charset="0"/>
              </a:rPr>
              <a:t>Δ</a:t>
            </a:r>
            <a:r>
              <a:rPr lang="it-IT" altLang="it-IT" sz="2200" dirty="0">
                <a:solidFill>
                  <a:srgbClr val="000000"/>
                </a:solidFill>
                <a:latin typeface="Garamond" panose="02020404030301010803" pitchFamily="18" charset="0"/>
              </a:rPr>
              <a:t>s</a:t>
            </a:r>
            <a:r>
              <a:rPr lang="en-US" altLang="it-IT" sz="2200" dirty="0">
                <a:solidFill>
                  <a:srgbClr val="000000"/>
                </a:solidFill>
                <a:latin typeface="Garamond" panose="02020404030301010803" pitchFamily="18" charset="0"/>
              </a:rPr>
              <a:t> (=120)</a:t>
            </a:r>
          </a:p>
          <a:p>
            <a:pPr eaLnBrk="1" hangingPunct="1">
              <a:spcBef>
                <a:spcPct val="20000"/>
              </a:spcBef>
            </a:pPr>
            <a:r>
              <a:rPr lang="en-US" altLang="it-IT" sz="2200" b="1" dirty="0">
                <a:solidFill>
                  <a:srgbClr val="0070C0"/>
                </a:solidFill>
                <a:latin typeface="Garamond" panose="02020404030301010803" pitchFamily="18" charset="0"/>
              </a:rPr>
              <a:t>Learning Architectures</a:t>
            </a:r>
            <a:endParaRPr lang="en-US" altLang="it-IT" sz="2200" dirty="0">
              <a:solidFill>
                <a:srgbClr val="000000"/>
              </a:solidFill>
              <a:latin typeface="Garamond" panose="02020404030301010803" pitchFamily="18" charset="0"/>
            </a:endParaRPr>
          </a:p>
          <a:p>
            <a:pPr marL="285750" indent="-28575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1DCNN on raw data</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Ensemble (</a:t>
            </a:r>
            <a:r>
              <a:rPr lang="en-US" altLang="it-IT" sz="2000" dirty="0">
                <a:solidFill>
                  <a:srgbClr val="000000"/>
                </a:solidFill>
                <a:latin typeface="Garamond" panose="02020404030301010803" pitchFamily="18" charset="0"/>
              </a:rPr>
              <a:t>Small</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Medium</a:t>
            </a:r>
            <a:r>
              <a:rPr lang="en-US" altLang="it-IT" sz="2200" dirty="0">
                <a:solidFill>
                  <a:srgbClr val="000000"/>
                </a:solidFill>
                <a:latin typeface="Garamond" panose="02020404030301010803" pitchFamily="18" charset="0"/>
              </a:rPr>
              <a:t> - </a:t>
            </a:r>
            <a:r>
              <a:rPr lang="en-US" altLang="it-IT" sz="2000" dirty="0">
                <a:solidFill>
                  <a:srgbClr val="000000"/>
                </a:solidFill>
                <a:latin typeface="Garamond" panose="02020404030301010803" pitchFamily="18" charset="0"/>
              </a:rPr>
              <a:t>Large</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37C9B927-49DA-4C51-BB84-EAC7CB89035A}"/>
              </a:ext>
            </a:extLst>
          </p:cNvPr>
          <p:cNvPicPr>
            <a:picLocks noChangeAspect="1"/>
          </p:cNvPicPr>
          <p:nvPr/>
        </p:nvPicPr>
        <p:blipFill rotWithShape="1">
          <a:blip r:embed="rId2"/>
          <a:srcRect l="11303" t="25215" r="56516" b="15738"/>
          <a:stretch/>
        </p:blipFill>
        <p:spPr>
          <a:xfrm>
            <a:off x="5018077" y="3135898"/>
            <a:ext cx="1651284" cy="1275758"/>
          </a:xfrm>
          <a:prstGeom prst="rect">
            <a:avLst/>
          </a:prstGeom>
        </p:spPr>
      </p:pic>
      <p:pic>
        <p:nvPicPr>
          <p:cNvPr id="3" name="Immagine 2">
            <a:extLst>
              <a:ext uri="{FF2B5EF4-FFF2-40B4-BE49-F238E27FC236}">
                <a16:creationId xmlns:a16="http://schemas.microsoft.com/office/drawing/2014/main" id="{468CACCE-4C33-4D60-9191-E04F1DFF447E}"/>
              </a:ext>
            </a:extLst>
          </p:cNvPr>
          <p:cNvPicPr>
            <a:picLocks noChangeAspect="1"/>
          </p:cNvPicPr>
          <p:nvPr/>
        </p:nvPicPr>
        <p:blipFill rotWithShape="1">
          <a:blip r:embed="rId3"/>
          <a:srcRect l="7361" r="64801" b="19191"/>
          <a:stretch/>
        </p:blipFill>
        <p:spPr>
          <a:xfrm>
            <a:off x="6827060" y="3135898"/>
            <a:ext cx="1466850" cy="1276476"/>
          </a:xfrm>
          <a:prstGeom prst="rect">
            <a:avLst/>
          </a:prstGeom>
        </p:spPr>
      </p:pic>
      <p:sp>
        <p:nvSpPr>
          <p:cNvPr id="4" name="CasellaDiTesto 3">
            <a:extLst>
              <a:ext uri="{FF2B5EF4-FFF2-40B4-BE49-F238E27FC236}">
                <a16:creationId xmlns:a16="http://schemas.microsoft.com/office/drawing/2014/main" id="{47945857-77FA-4556-9051-5BC707F7BF83}"/>
              </a:ext>
            </a:extLst>
          </p:cNvPr>
          <p:cNvSpPr txBox="1"/>
          <p:nvPr/>
        </p:nvSpPr>
        <p:spPr>
          <a:xfrm>
            <a:off x="5020412" y="2750324"/>
            <a:ext cx="1651284" cy="369332"/>
          </a:xfrm>
          <a:prstGeom prst="rect">
            <a:avLst/>
          </a:prstGeom>
          <a:noFill/>
        </p:spPr>
        <p:txBody>
          <a:bodyPr wrap="square" rtlCol="0">
            <a:spAutoFit/>
          </a:bodyPr>
          <a:lstStyle/>
          <a:p>
            <a:pPr algn="ctr"/>
            <a:r>
              <a:rPr lang="it-IT" dirty="0">
                <a:latin typeface="+mn-lt"/>
              </a:rPr>
              <a:t>80 Mels</a:t>
            </a:r>
          </a:p>
        </p:txBody>
      </p:sp>
      <p:sp>
        <p:nvSpPr>
          <p:cNvPr id="5" name="CasellaDiTesto 4">
            <a:extLst>
              <a:ext uri="{FF2B5EF4-FFF2-40B4-BE49-F238E27FC236}">
                <a16:creationId xmlns:a16="http://schemas.microsoft.com/office/drawing/2014/main" id="{84AEA8AD-6A59-4C53-9B94-B17E05508FD0}"/>
              </a:ext>
            </a:extLst>
          </p:cNvPr>
          <p:cNvSpPr txBox="1"/>
          <p:nvPr/>
        </p:nvSpPr>
        <p:spPr>
          <a:xfrm>
            <a:off x="6669361" y="2785541"/>
            <a:ext cx="1651284" cy="369332"/>
          </a:xfrm>
          <a:prstGeom prst="rect">
            <a:avLst/>
          </a:prstGeom>
          <a:noFill/>
        </p:spPr>
        <p:txBody>
          <a:bodyPr wrap="square" rtlCol="0">
            <a:spAutoFit/>
          </a:bodyPr>
          <a:lstStyle/>
          <a:p>
            <a:pPr algn="ctr"/>
            <a:r>
              <a:rPr lang="it-IT" dirty="0">
                <a:latin typeface="+mn-lt"/>
              </a:rPr>
              <a:t>40 MFCC</a:t>
            </a:r>
          </a:p>
        </p:txBody>
      </p:sp>
    </p:spTree>
    <p:extLst>
      <p:ext uri="{BB962C8B-B14F-4D97-AF65-F5344CB8AC3E}">
        <p14:creationId xmlns:p14="http://schemas.microsoft.com/office/powerpoint/2010/main" val="384177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1D CNN on raw data</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20771"/>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1934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95209" y="3829314"/>
            <a:ext cx="8676533" cy="24257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US" altLang="it-IT" sz="18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07687AFC-0298-4EDC-A984-67E9A942DC79}"/>
              </a:ext>
            </a:extLst>
          </p:cNvPr>
          <p:cNvPicPr>
            <a:picLocks noChangeAspect="1"/>
          </p:cNvPicPr>
          <p:nvPr/>
        </p:nvPicPr>
        <p:blipFill>
          <a:blip r:embed="rId3"/>
          <a:stretch>
            <a:fillRect/>
          </a:stretch>
        </p:blipFill>
        <p:spPr>
          <a:xfrm>
            <a:off x="66235" y="1232636"/>
            <a:ext cx="8913297" cy="2443282"/>
          </a:xfrm>
          <a:prstGeom prst="rect">
            <a:avLst/>
          </a:prstGeom>
        </p:spPr>
      </p:pic>
      <p:graphicFrame>
        <p:nvGraphicFramePr>
          <p:cNvPr id="2" name="Tabella 2">
            <a:extLst>
              <a:ext uri="{FF2B5EF4-FFF2-40B4-BE49-F238E27FC236}">
                <a16:creationId xmlns:a16="http://schemas.microsoft.com/office/drawing/2014/main" id="{D2407F44-4A73-4BC5-A141-657CE63EBAB7}"/>
              </a:ext>
            </a:extLst>
          </p:cNvPr>
          <p:cNvGraphicFramePr>
            <a:graphicFrameLocks noGrp="1"/>
          </p:cNvGraphicFramePr>
          <p:nvPr>
            <p:extLst>
              <p:ext uri="{D42A27DB-BD31-4B8C-83A1-F6EECF244321}">
                <p14:modId xmlns:p14="http://schemas.microsoft.com/office/powerpoint/2010/main" val="2791540336"/>
              </p:ext>
            </p:extLst>
          </p:nvPr>
        </p:nvGraphicFramePr>
        <p:xfrm>
          <a:off x="755008" y="4021117"/>
          <a:ext cx="7633983" cy="2042160"/>
        </p:xfrm>
        <a:graphic>
          <a:graphicData uri="http://schemas.openxmlformats.org/drawingml/2006/table">
            <a:tbl>
              <a:tblPr firstRow="1" firstCol="1" bandRow="1">
                <a:tableStyleId>{69CF1AB2-1976-4502-BF36-3FF5EA218861}</a:tableStyleId>
              </a:tblPr>
              <a:tblGrid>
                <a:gridCol w="2544661">
                  <a:extLst>
                    <a:ext uri="{9D8B030D-6E8A-4147-A177-3AD203B41FA5}">
                      <a16:colId xmlns:a16="http://schemas.microsoft.com/office/drawing/2014/main" val="2145336385"/>
                    </a:ext>
                  </a:extLst>
                </a:gridCol>
                <a:gridCol w="2544661">
                  <a:extLst>
                    <a:ext uri="{9D8B030D-6E8A-4147-A177-3AD203B41FA5}">
                      <a16:colId xmlns:a16="http://schemas.microsoft.com/office/drawing/2014/main" val="871382990"/>
                    </a:ext>
                  </a:extLst>
                </a:gridCol>
                <a:gridCol w="2544661">
                  <a:extLst>
                    <a:ext uri="{9D8B030D-6E8A-4147-A177-3AD203B41FA5}">
                      <a16:colId xmlns:a16="http://schemas.microsoft.com/office/drawing/2014/main" val="158748043"/>
                    </a:ext>
                  </a:extLst>
                </a:gridCol>
              </a:tblGrid>
              <a:tr h="370840">
                <a:tc>
                  <a:txBody>
                    <a:bodyPr/>
                    <a:lstStyle/>
                    <a:p>
                      <a:endParaRPr lang="en-US" sz="2200" noProof="0" dirty="0"/>
                    </a:p>
                  </a:txBody>
                  <a:tcPr/>
                </a:tc>
                <a:tc>
                  <a:txBody>
                    <a:bodyPr/>
                    <a:lstStyle/>
                    <a:p>
                      <a:pPr algn="ctr"/>
                      <a:r>
                        <a:rPr lang="en-US" sz="2200" noProof="0" dirty="0"/>
                        <a:t>10-commands</a:t>
                      </a:r>
                    </a:p>
                    <a:p>
                      <a:pPr algn="ctr"/>
                      <a:r>
                        <a:rPr lang="en-US" sz="2200" noProof="0" dirty="0"/>
                        <a:t>(30K – 3K – 3K)</a:t>
                      </a:r>
                      <a:endParaRPr lang="en-US" sz="2200" b="0" noProof="0" dirty="0"/>
                    </a:p>
                  </a:txBody>
                  <a:tcPr/>
                </a:tc>
                <a:tc>
                  <a:txBody>
                    <a:bodyPr/>
                    <a:lstStyle/>
                    <a:p>
                      <a:pPr algn="ctr"/>
                      <a:r>
                        <a:rPr lang="en-US" sz="2200" noProof="0" dirty="0"/>
                        <a:t>21-commands</a:t>
                      </a:r>
                    </a:p>
                    <a:p>
                      <a:pPr algn="ctr"/>
                      <a:r>
                        <a:rPr lang="en-US" sz="2200" noProof="0" dirty="0"/>
                        <a:t>(84K – 9K – 11K)</a:t>
                      </a:r>
                      <a:endParaRPr lang="en-US" sz="2200" b="0" noProof="0" dirty="0"/>
                    </a:p>
                  </a:txBody>
                  <a:tcPr/>
                </a:tc>
                <a:extLst>
                  <a:ext uri="{0D108BD9-81ED-4DB2-BD59-A6C34878D82A}">
                    <a16:rowId xmlns:a16="http://schemas.microsoft.com/office/drawing/2014/main" val="1013309714"/>
                  </a:ext>
                </a:extLst>
              </a:tr>
              <a:tr h="370840">
                <a:tc>
                  <a:txBody>
                    <a:bodyPr/>
                    <a:lstStyle/>
                    <a:p>
                      <a:r>
                        <a:rPr lang="en-US" sz="2200" noProof="0" dirty="0"/>
                        <a:t>Accuracy %</a:t>
                      </a:r>
                      <a:endParaRPr lang="en-US" sz="2200" b="1" noProof="0" dirty="0"/>
                    </a:p>
                  </a:txBody>
                  <a:tcPr/>
                </a:tc>
                <a:tc>
                  <a:txBody>
                    <a:bodyPr/>
                    <a:lstStyle/>
                    <a:p>
                      <a:pPr algn="ctr"/>
                      <a:r>
                        <a:rPr lang="en-US" sz="2200" noProof="0" dirty="0"/>
                        <a:t>93.0</a:t>
                      </a:r>
                    </a:p>
                  </a:txBody>
                  <a:tcPr/>
                </a:tc>
                <a:tc>
                  <a:txBody>
                    <a:bodyPr/>
                    <a:lstStyle/>
                    <a:p>
                      <a:pPr algn="ctr"/>
                      <a:r>
                        <a:rPr lang="en-US" sz="2200" noProof="0" dirty="0"/>
                        <a:t>89.1</a:t>
                      </a:r>
                    </a:p>
                  </a:txBody>
                  <a:tcPr/>
                </a:tc>
                <a:extLst>
                  <a:ext uri="{0D108BD9-81ED-4DB2-BD59-A6C34878D82A}">
                    <a16:rowId xmlns:a16="http://schemas.microsoft.com/office/drawing/2014/main" val="1897513030"/>
                  </a:ext>
                </a:extLst>
              </a:tr>
              <a:tr h="370840">
                <a:tc>
                  <a:txBody>
                    <a:bodyPr/>
                    <a:lstStyle/>
                    <a:p>
                      <a:r>
                        <a:rPr lang="en-US" sz="2200" noProof="0" dirty="0"/>
                        <a:t># parameters</a:t>
                      </a:r>
                      <a:endParaRPr lang="en-US" sz="2200" b="1" noProof="0" dirty="0"/>
                    </a:p>
                  </a:txBody>
                  <a:tcPr/>
                </a:tc>
                <a:tc>
                  <a:txBody>
                    <a:bodyPr/>
                    <a:lstStyle/>
                    <a:p>
                      <a:pPr algn="ctr"/>
                      <a:r>
                        <a:rPr lang="en-US" sz="2200" noProof="0" dirty="0"/>
                        <a:t>257,018</a:t>
                      </a:r>
                    </a:p>
                  </a:txBody>
                  <a:tcPr/>
                </a:tc>
                <a:tc>
                  <a:txBody>
                    <a:bodyPr/>
                    <a:lstStyle/>
                    <a:p>
                      <a:pPr algn="ctr"/>
                      <a:r>
                        <a:rPr lang="en-US" sz="2200" noProof="0" dirty="0"/>
                        <a:t>257,733</a:t>
                      </a:r>
                    </a:p>
                  </a:txBody>
                  <a:tcPr/>
                </a:tc>
                <a:extLst>
                  <a:ext uri="{0D108BD9-81ED-4DB2-BD59-A6C34878D82A}">
                    <a16:rowId xmlns:a16="http://schemas.microsoft.com/office/drawing/2014/main" val="3530525696"/>
                  </a:ext>
                </a:extLst>
              </a:tr>
              <a:tr h="370840">
                <a:tc>
                  <a:txBody>
                    <a:bodyPr/>
                    <a:lstStyle/>
                    <a:p>
                      <a:r>
                        <a:rPr lang="en-US" sz="2200" noProof="0" dirty="0"/>
                        <a:t>Speed (</a:t>
                      </a:r>
                      <a:r>
                        <a:rPr lang="en-US" sz="2200" noProof="0" dirty="0" err="1"/>
                        <a:t>ms</a:t>
                      </a:r>
                      <a:r>
                        <a:rPr lang="en-US" sz="2200" noProof="0" dirty="0"/>
                        <a:t>)</a:t>
                      </a:r>
                      <a:endParaRPr lang="en-US" sz="2200" b="1" noProof="0" dirty="0"/>
                    </a:p>
                  </a:txBody>
                  <a:tcPr/>
                </a:tc>
                <a:tc>
                  <a:txBody>
                    <a:bodyPr/>
                    <a:lstStyle/>
                    <a:p>
                      <a:pPr algn="ctr"/>
                      <a:r>
                        <a:rPr lang="en-US" sz="2200" noProof="0" dirty="0"/>
                        <a:t>28.71</a:t>
                      </a:r>
                    </a:p>
                  </a:txBody>
                  <a:tcPr/>
                </a:tc>
                <a:tc>
                  <a:txBody>
                    <a:bodyPr/>
                    <a:lstStyle/>
                    <a:p>
                      <a:pPr algn="ctr"/>
                      <a:r>
                        <a:rPr lang="en-US" sz="2200" noProof="0" dirty="0"/>
                        <a:t>28.25</a:t>
                      </a:r>
                    </a:p>
                  </a:txBody>
                  <a:tcPr/>
                </a:tc>
                <a:extLst>
                  <a:ext uri="{0D108BD9-81ED-4DB2-BD59-A6C34878D82A}">
                    <a16:rowId xmlns:a16="http://schemas.microsoft.com/office/drawing/2014/main" val="1285381073"/>
                  </a:ext>
                </a:extLst>
              </a:tr>
            </a:tbl>
          </a:graphicData>
        </a:graphic>
      </p:graphicFrame>
      <p:sp>
        <p:nvSpPr>
          <p:cNvPr id="3" name="Rettangolo 2">
            <a:extLst>
              <a:ext uri="{FF2B5EF4-FFF2-40B4-BE49-F238E27FC236}">
                <a16:creationId xmlns:a16="http://schemas.microsoft.com/office/drawing/2014/main" id="{FD87690F-8941-40C5-9371-71723DD69AFB}"/>
              </a:ext>
            </a:extLst>
          </p:cNvPr>
          <p:cNvSpPr/>
          <p:nvPr/>
        </p:nvSpPr>
        <p:spPr>
          <a:xfrm>
            <a:off x="711199" y="3981450"/>
            <a:ext cx="2574131" cy="7905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0539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8074" y="6408477"/>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158" y="1313453"/>
            <a:ext cx="8842374" cy="5319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000" b="1" dirty="0">
                <a:solidFill>
                  <a:srgbClr val="000000"/>
                </a:solidFill>
                <a:latin typeface="Garamond" panose="02020404030301010803" pitchFamily="18" charset="0"/>
              </a:rPr>
              <a:t>Separable convolution </a:t>
            </a:r>
            <a:r>
              <a:rPr lang="en-US" altLang="it-IT" sz="2000" dirty="0">
                <a:solidFill>
                  <a:srgbClr val="000000"/>
                </a:solidFill>
                <a:latin typeface="Garamond" panose="02020404030301010803" pitchFamily="18" charset="0"/>
              </a:rPr>
              <a:t>performs better than regular convolutional layers.</a:t>
            </a:r>
          </a:p>
          <a:p>
            <a:pPr algn="just" eaLnBrk="1" hangingPunct="1">
              <a:spcBef>
                <a:spcPct val="20000"/>
              </a:spcBef>
            </a:pPr>
            <a:endParaRPr lang="en-US" altLang="it-IT" sz="500" dirty="0">
              <a:solidFill>
                <a:srgbClr val="000000"/>
              </a:solidFill>
              <a:latin typeface="Garamond" panose="02020404030301010803" pitchFamily="18" charset="0"/>
            </a:endParaRPr>
          </a:p>
          <a:p>
            <a:pPr algn="just" eaLnBrk="1" hangingPunct="1">
              <a:spcBef>
                <a:spcPct val="20000"/>
              </a:spcBef>
            </a:pPr>
            <a:r>
              <a:rPr lang="en-US" altLang="it-IT" sz="2000" dirty="0">
                <a:solidFill>
                  <a:srgbClr val="000000"/>
                </a:solidFill>
                <a:latin typeface="Garamond" panose="02020404030301010803" pitchFamily="18" charset="0"/>
              </a:rPr>
              <a:t>Two types of Separable convolution: </a:t>
            </a:r>
            <a:r>
              <a:rPr lang="en-US" altLang="it-IT" sz="2000" dirty="0">
                <a:latin typeface="Garamond" panose="02020404030301010803" pitchFamily="18" charset="0"/>
              </a:rPr>
              <a:t>Spatial</a:t>
            </a:r>
            <a:r>
              <a:rPr lang="en-US" altLang="it-IT" sz="2000" dirty="0">
                <a:solidFill>
                  <a:srgbClr val="000000"/>
                </a:solidFill>
                <a:latin typeface="Garamond" panose="02020404030301010803" pitchFamily="18" charset="0"/>
              </a:rPr>
              <a:t> and </a:t>
            </a:r>
            <a:r>
              <a:rPr lang="en-US" altLang="it-IT" sz="2000" dirty="0" err="1">
                <a:latin typeface="Garamond" panose="02020404030301010803" pitchFamily="18" charset="0"/>
              </a:rPr>
              <a:t>Depthwise</a:t>
            </a:r>
            <a:r>
              <a:rPr lang="en-US" altLang="it-IT" sz="2000" dirty="0">
                <a:solidFill>
                  <a:srgbClr val="000000"/>
                </a:solidFill>
                <a:latin typeface="Garamond" panose="02020404030301010803" pitchFamily="18" charset="0"/>
              </a:rPr>
              <a:t>.</a:t>
            </a:r>
          </a:p>
          <a:p>
            <a:pPr algn="just" eaLnBrk="1" hangingPunct="1">
              <a:spcBef>
                <a:spcPct val="20000"/>
              </a:spcBef>
            </a:pPr>
            <a:r>
              <a:rPr lang="en-US" altLang="it-IT" sz="2000" b="1" dirty="0" err="1">
                <a:solidFill>
                  <a:srgbClr val="002060"/>
                </a:solidFill>
                <a:latin typeface="Garamond" panose="02020404030301010803" pitchFamily="18" charset="0"/>
              </a:rPr>
              <a:t>Depthwise</a:t>
            </a:r>
            <a:r>
              <a:rPr lang="en-US" altLang="it-IT" sz="2000" b="1" dirty="0">
                <a:solidFill>
                  <a:srgbClr val="002060"/>
                </a:solidFill>
                <a:latin typeface="Garamond" panose="02020404030301010803" pitchFamily="18" charset="0"/>
              </a:rPr>
              <a:t> Separable convolution</a:t>
            </a:r>
            <a:r>
              <a:rPr lang="en-US" altLang="it-IT" sz="2000" dirty="0">
                <a:solidFill>
                  <a:srgbClr val="002060"/>
                </a:solidFill>
                <a:latin typeface="Garamond" panose="02020404030301010803" pitchFamily="18" charset="0"/>
              </a:rPr>
              <a:t> </a:t>
            </a:r>
            <a:r>
              <a:rPr lang="en-US" altLang="it-IT" sz="2000" dirty="0">
                <a:solidFill>
                  <a:srgbClr val="000000"/>
                </a:solidFill>
                <a:latin typeface="Garamond" panose="02020404030301010803" pitchFamily="18" charset="0"/>
              </a:rPr>
              <a:t>uses kernels that cannot be “factored” into two smaller kernels. </a:t>
            </a:r>
          </a:p>
          <a:p>
            <a:pPr algn="just" eaLnBrk="1" hangingPunct="1">
              <a:spcBef>
                <a:spcPct val="20000"/>
              </a:spcBef>
            </a:pPr>
            <a:r>
              <a:rPr lang="en-US" altLang="it-IT" sz="2000" dirty="0">
                <a:solidFill>
                  <a:srgbClr val="000000"/>
                </a:solidFill>
                <a:latin typeface="Garamond" panose="02020404030301010803" pitchFamily="18" charset="0"/>
              </a:rPr>
              <a:t>It splits a kernel into two separate kernels that do two convolutions:</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err="1">
                <a:solidFill>
                  <a:srgbClr val="00B0F0"/>
                </a:solidFill>
                <a:latin typeface="Garamond" panose="02020404030301010803" pitchFamily="18" charset="0"/>
              </a:rPr>
              <a:t>depthwise</a:t>
            </a:r>
            <a:r>
              <a:rPr lang="en-US" altLang="it-IT" sz="2000" dirty="0">
                <a:solidFill>
                  <a:srgbClr val="00B0F0"/>
                </a:solidFill>
                <a:effectLst>
                  <a:outerShdw blurRad="38100" dist="38100" dir="2700000" algn="tl">
                    <a:srgbClr val="000000">
                      <a:alpha val="43137"/>
                    </a:srgbClr>
                  </a:outerShdw>
                </a:effectLst>
                <a:latin typeface="Garamond" panose="02020404030301010803" pitchFamily="18" charset="0"/>
              </a:rPr>
              <a:t> </a:t>
            </a:r>
            <a:r>
              <a:rPr lang="en-US" altLang="it-IT" sz="2000" dirty="0">
                <a:solidFill>
                  <a:srgbClr val="00B0F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000" dirty="0">
                <a:solidFill>
                  <a:srgbClr val="000000"/>
                </a:solidFill>
                <a:latin typeface="Garamond" panose="02020404030301010803" pitchFamily="18" charset="0"/>
              </a:rPr>
              <a:t>the </a:t>
            </a:r>
            <a:r>
              <a:rPr lang="en-US" altLang="it-IT" sz="2000" dirty="0">
                <a:solidFill>
                  <a:srgbClr val="C00000"/>
                </a:solidFill>
                <a:latin typeface="Garamond" panose="02020404030301010803" pitchFamily="18" charset="0"/>
              </a:rPr>
              <a:t>pointwise</a:t>
            </a:r>
            <a:r>
              <a:rPr lang="en-US" altLang="it-IT" sz="2000" dirty="0">
                <a:solidFill>
                  <a:srgbClr val="000000"/>
                </a:solidFill>
                <a:latin typeface="Garamond" panose="02020404030301010803" pitchFamily="18" charset="0"/>
              </a:rPr>
              <a:t> (1x1) </a:t>
            </a:r>
            <a:r>
              <a:rPr lang="en-US" altLang="it-IT" sz="2000" dirty="0">
                <a:solidFill>
                  <a:srgbClr val="C00000"/>
                </a:solidFill>
                <a:latin typeface="Garamond" panose="02020404030301010803" pitchFamily="18" charset="0"/>
              </a:rPr>
              <a:t>convolution</a:t>
            </a:r>
            <a:r>
              <a:rPr lang="en-US" altLang="it-IT" sz="2000" dirty="0">
                <a:solidFill>
                  <a:srgbClr val="000000"/>
                </a:solidFill>
                <a:latin typeface="Garamond" panose="02020404030301010803" pitchFamily="18" charset="0"/>
              </a:rPr>
              <a:t>.</a:t>
            </a:r>
          </a:p>
          <a:p>
            <a:pPr algn="just" eaLnBrk="1" hangingPunct="1">
              <a:spcBef>
                <a:spcPct val="20000"/>
              </a:spcBef>
            </a:pPr>
            <a:endParaRPr lang="en-US" altLang="it-IT" sz="2000" dirty="0">
              <a:solidFill>
                <a:srgbClr val="000000"/>
              </a:solidFill>
              <a:latin typeface="Garamond" panose="02020404030301010803" pitchFamily="18" charset="0"/>
            </a:endParaRPr>
          </a:p>
          <a:p>
            <a:pPr algn="just" eaLnBrk="1" hangingPunct="1">
              <a:spcBef>
                <a:spcPct val="20000"/>
              </a:spcBef>
            </a:pPr>
            <a:endParaRPr lang="en-US" altLang="it-IT" sz="2000" dirty="0">
              <a:solidFill>
                <a:srgbClr val="000000"/>
              </a:solidFill>
              <a:latin typeface="Garamond" panose="02020404030301010803" pitchFamily="18" charset="0"/>
            </a:endParaRPr>
          </a:p>
        </p:txBody>
      </p:sp>
      <p:pic>
        <p:nvPicPr>
          <p:cNvPr id="4" name="Immagine 3">
            <a:extLst>
              <a:ext uri="{FF2B5EF4-FFF2-40B4-BE49-F238E27FC236}">
                <a16:creationId xmlns:a16="http://schemas.microsoft.com/office/drawing/2014/main" id="{C85786B1-B87B-488E-B501-FA3F62C0F2BC}"/>
              </a:ext>
            </a:extLst>
          </p:cNvPr>
          <p:cNvPicPr>
            <a:picLocks noChangeAspect="1"/>
          </p:cNvPicPr>
          <p:nvPr/>
        </p:nvPicPr>
        <p:blipFill rotWithShape="1">
          <a:blip r:embed="rId2"/>
          <a:srcRect t="9584" b="4936"/>
          <a:stretch/>
        </p:blipFill>
        <p:spPr>
          <a:xfrm>
            <a:off x="313705" y="4337145"/>
            <a:ext cx="4975973" cy="1473092"/>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FC48BF40-FBCF-4818-A1F6-CFBE1CA4D3AC}"/>
              </a:ext>
            </a:extLst>
          </p:cNvPr>
          <p:cNvPicPr>
            <a:picLocks noChangeAspect="1"/>
          </p:cNvPicPr>
          <p:nvPr/>
        </p:nvPicPr>
        <p:blipFill>
          <a:blip r:embed="rId3"/>
          <a:stretch>
            <a:fillRect/>
          </a:stretch>
        </p:blipFill>
        <p:spPr>
          <a:xfrm>
            <a:off x="3716426" y="4259235"/>
            <a:ext cx="5073471" cy="1632891"/>
          </a:xfrm>
          <a:prstGeom prst="rect">
            <a:avLst/>
          </a:prstGeom>
        </p:spPr>
      </p:pic>
      <p:cxnSp>
        <p:nvCxnSpPr>
          <p:cNvPr id="12" name="Connettore diritto 11">
            <a:extLst>
              <a:ext uri="{FF2B5EF4-FFF2-40B4-BE49-F238E27FC236}">
                <a16:creationId xmlns:a16="http://schemas.microsoft.com/office/drawing/2014/main" id="{174AC284-00CE-4BF1-A707-1FEFAFEE06FA}"/>
              </a:ext>
            </a:extLst>
          </p:cNvPr>
          <p:cNvCxnSpPr>
            <a:cxnSpLocks/>
          </p:cNvCxnSpPr>
          <p:nvPr/>
        </p:nvCxnSpPr>
        <p:spPr>
          <a:xfrm>
            <a:off x="755009" y="4127383"/>
            <a:ext cx="3741490" cy="0"/>
          </a:xfrm>
          <a:prstGeom prst="line">
            <a:avLst/>
          </a:prstGeom>
          <a:ln w="9525" cap="flat" cmpd="sng" algn="ctr">
            <a:solidFill>
              <a:srgbClr val="00B0F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ttore diritto 17">
            <a:extLst>
              <a:ext uri="{FF2B5EF4-FFF2-40B4-BE49-F238E27FC236}">
                <a16:creationId xmlns:a16="http://schemas.microsoft.com/office/drawing/2014/main" id="{4C58A92A-05D7-4DDA-A8CB-EB02852405F9}"/>
              </a:ext>
            </a:extLst>
          </p:cNvPr>
          <p:cNvCxnSpPr>
            <a:cxnSpLocks/>
          </p:cNvCxnSpPr>
          <p:nvPr/>
        </p:nvCxnSpPr>
        <p:spPr>
          <a:xfrm>
            <a:off x="4572000" y="4127383"/>
            <a:ext cx="3741490" cy="0"/>
          </a:xfrm>
          <a:prstGeom prst="line">
            <a:avLst/>
          </a:prstGeom>
          <a:ln w="952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37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0905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400" dirty="0" err="1">
                <a:solidFill>
                  <a:srgbClr val="FFFFFF"/>
                </a:solidFill>
                <a:latin typeface="Tw Cen MT" panose="020B0602020104020603" pitchFamily="34" charset="0"/>
              </a:rPr>
              <a:t>Depthwise</a:t>
            </a:r>
            <a:r>
              <a:rPr lang="en-US" altLang="it-IT" sz="4400" dirty="0">
                <a:solidFill>
                  <a:srgbClr val="FFFFFF"/>
                </a:solidFill>
                <a:latin typeface="Tw Cen MT" panose="020B0602020104020603" pitchFamily="34" charset="0"/>
              </a:rPr>
              <a:t> Separable Convolution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7</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30025"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pic>
        <p:nvPicPr>
          <p:cNvPr id="2" name="Immagine 1">
            <a:extLst>
              <a:ext uri="{FF2B5EF4-FFF2-40B4-BE49-F238E27FC236}">
                <a16:creationId xmlns:a16="http://schemas.microsoft.com/office/drawing/2014/main" id="{AEB0FE0A-C625-48AE-BE50-C79BD135907B}"/>
              </a:ext>
            </a:extLst>
          </p:cNvPr>
          <p:cNvPicPr>
            <a:picLocks noChangeAspect="1"/>
          </p:cNvPicPr>
          <p:nvPr/>
        </p:nvPicPr>
        <p:blipFill rotWithShape="1">
          <a:blip r:embed="rId2"/>
          <a:srcRect l="58421" t="13789" r="27579" b="56198"/>
          <a:stretch/>
        </p:blipFill>
        <p:spPr>
          <a:xfrm>
            <a:off x="5813975" y="2900502"/>
            <a:ext cx="3007768" cy="3640978"/>
          </a:xfrm>
          <a:prstGeom prst="rect">
            <a:avLst/>
          </a:prstGeom>
        </p:spPr>
      </p:pic>
      <p:pic>
        <p:nvPicPr>
          <p:cNvPr id="3" name="Immagine 2">
            <a:extLst>
              <a:ext uri="{FF2B5EF4-FFF2-40B4-BE49-F238E27FC236}">
                <a16:creationId xmlns:a16="http://schemas.microsoft.com/office/drawing/2014/main" id="{B3D771A4-1E11-4CD9-9009-D70BA851FBB4}"/>
              </a:ext>
            </a:extLst>
          </p:cNvPr>
          <p:cNvPicPr>
            <a:picLocks noChangeAspect="1"/>
          </p:cNvPicPr>
          <p:nvPr/>
        </p:nvPicPr>
        <p:blipFill rotWithShape="1">
          <a:blip r:embed="rId2"/>
          <a:srcRect l="74526" t="25592" r="3502" b="60998"/>
          <a:stretch/>
        </p:blipFill>
        <p:spPr>
          <a:xfrm>
            <a:off x="15875" y="1058442"/>
            <a:ext cx="3951215" cy="1361724"/>
          </a:xfrm>
          <a:prstGeom prst="rect">
            <a:avLst/>
          </a:prstGeom>
        </p:spPr>
      </p:pic>
      <p:pic>
        <p:nvPicPr>
          <p:cNvPr id="4" name="Immagine 3">
            <a:extLst>
              <a:ext uri="{FF2B5EF4-FFF2-40B4-BE49-F238E27FC236}">
                <a16:creationId xmlns:a16="http://schemas.microsoft.com/office/drawing/2014/main" id="{192DE1AE-03FC-4123-89EF-B30A9A2FB51D}"/>
              </a:ext>
            </a:extLst>
          </p:cNvPr>
          <p:cNvPicPr>
            <a:picLocks noChangeAspect="1"/>
          </p:cNvPicPr>
          <p:nvPr/>
        </p:nvPicPr>
        <p:blipFill rotWithShape="1">
          <a:blip r:embed="rId2"/>
          <a:srcRect l="76311" t="42935" r="821" b="41240"/>
          <a:stretch/>
        </p:blipFill>
        <p:spPr>
          <a:xfrm>
            <a:off x="4817005" y="1044029"/>
            <a:ext cx="4326995" cy="1690782"/>
          </a:xfrm>
          <a:prstGeom prst="rect">
            <a:avLst/>
          </a:prstGeom>
        </p:spPr>
      </p:pic>
      <p:pic>
        <p:nvPicPr>
          <p:cNvPr id="8" name="Immagine 7" descr="Immagine che contiene testo, mappa&#10;&#10;Descrizione generata automaticamente">
            <a:extLst>
              <a:ext uri="{FF2B5EF4-FFF2-40B4-BE49-F238E27FC236}">
                <a16:creationId xmlns:a16="http://schemas.microsoft.com/office/drawing/2014/main" id="{E0E59153-F250-4528-8CAB-3EDB9AF1E540}"/>
              </a:ext>
            </a:extLst>
          </p:cNvPr>
          <p:cNvPicPr>
            <a:picLocks noChangeAspect="1"/>
          </p:cNvPicPr>
          <p:nvPr/>
        </p:nvPicPr>
        <p:blipFill>
          <a:blip r:embed="rId3"/>
          <a:stretch>
            <a:fillRect/>
          </a:stretch>
        </p:blipFill>
        <p:spPr>
          <a:xfrm>
            <a:off x="398951" y="2585857"/>
            <a:ext cx="5153392" cy="3678435"/>
          </a:xfrm>
          <a:prstGeom prst="rect">
            <a:avLst/>
          </a:prstGeom>
        </p:spPr>
      </p:pic>
      <p:sp>
        <p:nvSpPr>
          <p:cNvPr id="9" name="CasellaDiTesto 8">
            <a:extLst>
              <a:ext uri="{FF2B5EF4-FFF2-40B4-BE49-F238E27FC236}">
                <a16:creationId xmlns:a16="http://schemas.microsoft.com/office/drawing/2014/main" id="{AC3C43F0-FCE6-480A-8691-289B7DBDBADB}"/>
              </a:ext>
            </a:extLst>
          </p:cNvPr>
          <p:cNvSpPr txBox="1"/>
          <p:nvPr/>
        </p:nvSpPr>
        <p:spPr>
          <a:xfrm>
            <a:off x="4188450" y="1631595"/>
            <a:ext cx="567833" cy="369332"/>
          </a:xfrm>
          <a:prstGeom prst="rect">
            <a:avLst/>
          </a:prstGeom>
          <a:noFill/>
        </p:spPr>
        <p:txBody>
          <a:bodyPr wrap="square" rtlCol="0">
            <a:spAutoFit/>
          </a:bodyPr>
          <a:lstStyle/>
          <a:p>
            <a:r>
              <a:rPr lang="it-IT" b="1" dirty="0">
                <a:latin typeface="Agency FB" panose="020B0503020202020204" pitchFamily="34" charset="0"/>
              </a:rPr>
              <a:t>VS</a:t>
            </a:r>
          </a:p>
        </p:txBody>
      </p:sp>
      <p:sp>
        <p:nvSpPr>
          <p:cNvPr id="16" name="CasellaDiTesto 15">
            <a:extLst>
              <a:ext uri="{FF2B5EF4-FFF2-40B4-BE49-F238E27FC236}">
                <a16:creationId xmlns:a16="http://schemas.microsoft.com/office/drawing/2014/main" id="{597DB9B4-C847-44BE-80E8-2FA9A2C39E49}"/>
              </a:ext>
            </a:extLst>
          </p:cNvPr>
          <p:cNvSpPr txBox="1"/>
          <p:nvPr/>
        </p:nvSpPr>
        <p:spPr>
          <a:xfrm>
            <a:off x="5584035" y="2978571"/>
            <a:ext cx="3467647" cy="369332"/>
          </a:xfrm>
          <a:prstGeom prst="rect">
            <a:avLst/>
          </a:prstGeom>
          <a:solidFill>
            <a:schemeClr val="bg1"/>
          </a:solidFill>
        </p:spPr>
        <p:txBody>
          <a:bodyPr wrap="square" rtlCol="0">
            <a:spAutoFit/>
          </a:bodyPr>
          <a:lstStyle/>
          <a:p>
            <a:pPr algn="ctr"/>
            <a:r>
              <a:rPr lang="it-IT" b="1" dirty="0" err="1">
                <a:latin typeface="Agency FB" panose="020B0503020202020204" pitchFamily="34" charset="0"/>
              </a:rPr>
              <a:t>Saparable</a:t>
            </a:r>
            <a:r>
              <a:rPr lang="it-IT" b="1" dirty="0">
                <a:latin typeface="Agency FB" panose="020B0503020202020204" pitchFamily="34" charset="0"/>
              </a:rPr>
              <a:t> </a:t>
            </a:r>
            <a:r>
              <a:rPr lang="it-IT" b="1" dirty="0" err="1">
                <a:latin typeface="Agency FB" panose="020B0503020202020204" pitchFamily="34" charset="0"/>
              </a:rPr>
              <a:t>Depthwise</a:t>
            </a:r>
            <a:r>
              <a:rPr lang="it-IT" b="1" dirty="0">
                <a:latin typeface="Agency FB" panose="020B0503020202020204" pitchFamily="34" charset="0"/>
              </a:rPr>
              <a:t> Convolution</a:t>
            </a:r>
          </a:p>
        </p:txBody>
      </p:sp>
      <p:sp>
        <p:nvSpPr>
          <p:cNvPr id="17" name="CasellaDiTesto 16">
            <a:extLst>
              <a:ext uri="{FF2B5EF4-FFF2-40B4-BE49-F238E27FC236}">
                <a16:creationId xmlns:a16="http://schemas.microsoft.com/office/drawing/2014/main" id="{C204F5BB-7BC4-4CE0-83C7-236B0B607B6D}"/>
              </a:ext>
            </a:extLst>
          </p:cNvPr>
          <p:cNvSpPr txBox="1"/>
          <p:nvPr/>
        </p:nvSpPr>
        <p:spPr>
          <a:xfrm>
            <a:off x="703040" y="1054015"/>
            <a:ext cx="3467647" cy="307777"/>
          </a:xfrm>
          <a:prstGeom prst="rect">
            <a:avLst/>
          </a:prstGeom>
          <a:solidFill>
            <a:schemeClr val="bg1"/>
          </a:solidFill>
        </p:spPr>
        <p:txBody>
          <a:bodyPr wrap="square" rtlCol="0">
            <a:spAutoFit/>
          </a:bodyPr>
          <a:lstStyle/>
          <a:p>
            <a:pPr algn="ctr"/>
            <a:r>
              <a:rPr lang="it-IT" sz="1400" b="1" dirty="0">
                <a:latin typeface="Agency FB" panose="020B0503020202020204" pitchFamily="34" charset="0"/>
              </a:rPr>
              <a:t>1 Filter </a:t>
            </a:r>
            <a:r>
              <a:rPr lang="it-IT" sz="1400" b="1" dirty="0" err="1">
                <a:latin typeface="Agency FB" panose="020B0503020202020204" pitchFamily="34" charset="0"/>
              </a:rPr>
              <a:t>Normal</a:t>
            </a:r>
            <a:r>
              <a:rPr lang="it-IT" sz="1400" b="1" dirty="0">
                <a:latin typeface="Agency FB" panose="020B0503020202020204" pitchFamily="34" charset="0"/>
              </a:rPr>
              <a:t> Convolution</a:t>
            </a:r>
          </a:p>
        </p:txBody>
      </p:sp>
      <p:sp>
        <p:nvSpPr>
          <p:cNvPr id="18" name="CasellaDiTesto 17">
            <a:extLst>
              <a:ext uri="{FF2B5EF4-FFF2-40B4-BE49-F238E27FC236}">
                <a16:creationId xmlns:a16="http://schemas.microsoft.com/office/drawing/2014/main" id="{99885D3E-D385-4CA1-A7E6-2345309E58A1}"/>
              </a:ext>
            </a:extLst>
          </p:cNvPr>
          <p:cNvSpPr txBox="1"/>
          <p:nvPr/>
        </p:nvSpPr>
        <p:spPr>
          <a:xfrm>
            <a:off x="4532812" y="1032028"/>
            <a:ext cx="4622571" cy="307777"/>
          </a:xfrm>
          <a:prstGeom prst="rect">
            <a:avLst/>
          </a:prstGeom>
          <a:solidFill>
            <a:schemeClr val="bg1"/>
          </a:solidFill>
        </p:spPr>
        <p:txBody>
          <a:bodyPr wrap="square" rtlCol="0">
            <a:spAutoFit/>
          </a:bodyPr>
          <a:lstStyle/>
          <a:p>
            <a:pPr algn="ctr"/>
            <a:r>
              <a:rPr lang="it-IT" sz="1400" b="1" dirty="0" err="1">
                <a:latin typeface="Agency FB" panose="020B0503020202020204" pitchFamily="34" charset="0"/>
              </a:rPr>
              <a:t>Depthwise</a:t>
            </a:r>
            <a:r>
              <a:rPr lang="it-IT" sz="1400" b="1" dirty="0">
                <a:latin typeface="Agency FB" panose="020B0503020202020204" pitchFamily="34" charset="0"/>
              </a:rPr>
              <a:t> Convolution = 1 K×K×1</a:t>
            </a:r>
            <a:r>
              <a:rPr lang="it-IT" sz="1400" dirty="0">
                <a:solidFill>
                  <a:srgbClr val="0000FF"/>
                </a:solidFill>
                <a:latin typeface="Agency FB" panose="020B0503020202020204" pitchFamily="34" charset="0"/>
              </a:rPr>
              <a:t> </a:t>
            </a:r>
            <a:r>
              <a:rPr lang="it-IT" sz="1400" b="1" dirty="0">
                <a:latin typeface="Agency FB" panose="020B0503020202020204" pitchFamily="34" charset="0"/>
              </a:rPr>
              <a:t>filter for </a:t>
            </a:r>
            <a:r>
              <a:rPr lang="it-IT" sz="1400" b="1" dirty="0" err="1">
                <a:latin typeface="Agency FB" panose="020B0503020202020204" pitchFamily="34" charset="0"/>
              </a:rPr>
              <a:t>each</a:t>
            </a:r>
            <a:r>
              <a:rPr lang="it-IT" sz="1400" b="1" dirty="0">
                <a:latin typeface="Agency FB" panose="020B0503020202020204" pitchFamily="34" charset="0"/>
              </a:rPr>
              <a:t> convolution</a:t>
            </a:r>
          </a:p>
        </p:txBody>
      </p:sp>
    </p:spTree>
    <p:extLst>
      <p:ext uri="{BB962C8B-B14F-4D97-AF65-F5344CB8AC3E}">
        <p14:creationId xmlns:p14="http://schemas.microsoft.com/office/powerpoint/2010/main" val="169463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75493" r="52000"/>
          <a:stretch/>
        </p:blipFill>
        <p:spPr>
          <a:xfrm>
            <a:off x="646722" y="1047495"/>
            <a:ext cx="7850556" cy="2263302"/>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Large</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783946" y="6396334"/>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8</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1"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5" name="Tabella 7">
                <a:extLst>
                  <a:ext uri="{FF2B5EF4-FFF2-40B4-BE49-F238E27FC236}">
                    <a16:creationId xmlns:a16="http://schemas.microsoft.com/office/drawing/2014/main" id="{2E40B380-FD97-4475-84CA-3D9DE00DDFB9}"/>
                  </a:ext>
                </a:extLst>
              </p:cNvPr>
              <p:cNvGraphicFramePr>
                <a:graphicFrameLocks noGrp="1"/>
              </p:cNvGraphicFramePr>
              <p:nvPr>
                <p:extLst>
                  <p:ext uri="{D42A27DB-BD31-4B8C-83A1-F6EECF244321}">
                    <p14:modId xmlns:p14="http://schemas.microsoft.com/office/powerpoint/2010/main" val="3677960577"/>
                  </p:ext>
                </p:extLst>
              </p:nvPr>
            </p:nvGraphicFramePr>
            <p:xfrm>
              <a:off x="137160" y="3342292"/>
              <a:ext cx="8842372" cy="3078480"/>
            </p:xfrm>
            <a:graphic>
              <a:graphicData uri="http://schemas.openxmlformats.org/drawingml/2006/table">
                <a:tbl>
                  <a:tblPr firstRow="1" firstCol="1" bandRow="1">
                    <a:tableStyleId>{21E4AEA4-8DFA-4A89-87EB-49C32662AFE0}</a:tableStyleId>
                  </a:tblPr>
                  <a:tblGrid>
                    <a:gridCol w="1482090">
                      <a:extLst>
                        <a:ext uri="{9D8B030D-6E8A-4147-A177-3AD203B41FA5}">
                          <a16:colId xmlns:a16="http://schemas.microsoft.com/office/drawing/2014/main" val="1793847160"/>
                        </a:ext>
                      </a:extLst>
                    </a:gridCol>
                    <a:gridCol w="1200150">
                      <a:extLst>
                        <a:ext uri="{9D8B030D-6E8A-4147-A177-3AD203B41FA5}">
                          <a16:colId xmlns:a16="http://schemas.microsoft.com/office/drawing/2014/main" val="1223193666"/>
                        </a:ext>
                      </a:extLst>
                    </a:gridCol>
                    <a:gridCol w="1104900">
                      <a:extLst>
                        <a:ext uri="{9D8B030D-6E8A-4147-A177-3AD203B41FA5}">
                          <a16:colId xmlns:a16="http://schemas.microsoft.com/office/drawing/2014/main" val="2013847091"/>
                        </a:ext>
                      </a:extLst>
                    </a:gridCol>
                    <a:gridCol w="1285875">
                      <a:extLst>
                        <a:ext uri="{9D8B030D-6E8A-4147-A177-3AD203B41FA5}">
                          <a16:colId xmlns:a16="http://schemas.microsoft.com/office/drawing/2014/main" val="958923184"/>
                        </a:ext>
                      </a:extLst>
                    </a:gridCol>
                    <a:gridCol w="1344629">
                      <a:extLst>
                        <a:ext uri="{9D8B030D-6E8A-4147-A177-3AD203B41FA5}">
                          <a16:colId xmlns:a16="http://schemas.microsoft.com/office/drawing/2014/main" val="1336824402"/>
                        </a:ext>
                      </a:extLst>
                    </a:gridCol>
                    <a:gridCol w="1160446">
                      <a:extLst>
                        <a:ext uri="{9D8B030D-6E8A-4147-A177-3AD203B41FA5}">
                          <a16:colId xmlns:a16="http://schemas.microsoft.com/office/drawing/2014/main" val="105537762"/>
                        </a:ext>
                      </a:extLst>
                    </a:gridCol>
                    <a:gridCol w="1264282">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295261" t="-96800" r="-295261"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8558" t="-96800" r="-1923"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2000" b="1" dirty="0"/>
                            <a:t>96.0</a:t>
                          </a:r>
                        </a:p>
                      </a:txBody>
                      <a:tcPr anchor="ctr"/>
                    </a:tc>
                    <a:tc>
                      <a:txBody>
                        <a:bodyPr/>
                        <a:lstStyle/>
                        <a:p>
                          <a:pPr algn="ctr"/>
                          <a:r>
                            <a:rPr lang="it-IT" sz="1800" dirty="0"/>
                            <a:t>95.3</a:t>
                          </a:r>
                        </a:p>
                      </a:txBody>
                      <a:tcPr anchor="ctr"/>
                    </a:tc>
                    <a:tc>
                      <a:txBody>
                        <a:bodyPr/>
                        <a:lstStyle/>
                        <a:p>
                          <a:pPr algn="ctr"/>
                          <a:r>
                            <a:rPr lang="it-IT" sz="1800" dirty="0"/>
                            <a:t>95.5</a:t>
                          </a:r>
                        </a:p>
                      </a:txBody>
                      <a:tcPr anchor="ctr"/>
                    </a:tc>
                    <a:tc>
                      <a:txBody>
                        <a:bodyPr/>
                        <a:lstStyle/>
                        <a:p>
                          <a:pPr algn="ctr"/>
                          <a:r>
                            <a:rPr lang="it-IT" sz="1800" dirty="0"/>
                            <a:t>93.4</a:t>
                          </a:r>
                        </a:p>
                      </a:txBody>
                      <a:tcPr anchor="ctr"/>
                    </a:tc>
                    <a:tc>
                      <a:txBody>
                        <a:bodyPr/>
                        <a:lstStyle/>
                        <a:p>
                          <a:pPr algn="ctr"/>
                          <a:r>
                            <a:rPr lang="it-IT" sz="2000" b="1" dirty="0"/>
                            <a:t>93.7</a:t>
                          </a:r>
                        </a:p>
                      </a:txBody>
                      <a:tcPr anchor="ctr"/>
                    </a:tc>
                    <a:tc>
                      <a:txBody>
                        <a:bodyPr/>
                        <a:lstStyle/>
                        <a:p>
                          <a:pPr algn="ctr"/>
                          <a:r>
                            <a:rPr lang="it-IT" sz="1800" dirty="0"/>
                            <a:t>92.7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874,930</a:t>
                          </a:r>
                        </a:p>
                      </a:txBody>
                      <a:tcPr anchor="ctr"/>
                    </a:tc>
                    <a:tc>
                      <a:txBody>
                        <a:bodyPr/>
                        <a:lstStyle/>
                        <a:p>
                          <a:pPr algn="ctr"/>
                          <a:r>
                            <a:rPr lang="it-IT" sz="2000" b="1" dirty="0"/>
                            <a:t>571,330</a:t>
                          </a:r>
                        </a:p>
                      </a:txBody>
                      <a:tcPr anchor="ctr"/>
                    </a:tc>
                    <a:tc>
                      <a:txBody>
                        <a:bodyPr/>
                        <a:lstStyle/>
                        <a:p>
                          <a:pPr algn="ctr"/>
                          <a:r>
                            <a:rPr lang="it-IT" sz="1800" dirty="0"/>
                            <a:t>1,178,530</a:t>
                          </a:r>
                        </a:p>
                      </a:txBody>
                      <a:tcPr anchor="ctr"/>
                    </a:tc>
                    <a:tc>
                      <a:txBody>
                        <a:bodyPr/>
                        <a:lstStyle/>
                        <a:p>
                          <a:pPr algn="ctr"/>
                          <a:r>
                            <a:rPr lang="it-IT" sz="1800" dirty="0"/>
                            <a:t>1,375,881</a:t>
                          </a:r>
                        </a:p>
                      </a:txBody>
                      <a:tcPr anchor="ctr"/>
                    </a:tc>
                    <a:tc>
                      <a:txBody>
                        <a:bodyPr/>
                        <a:lstStyle/>
                        <a:p>
                          <a:pPr algn="ctr"/>
                          <a:r>
                            <a:rPr lang="it-IT" sz="2000" b="1" dirty="0"/>
                            <a:t>738,321</a:t>
                          </a:r>
                        </a:p>
                      </a:txBody>
                      <a:tcPr anchor="ctr"/>
                    </a:tc>
                    <a:tc>
                      <a:txBody>
                        <a:bodyPr/>
                        <a:lstStyle/>
                        <a:p>
                          <a:pPr algn="ctr"/>
                          <a:r>
                            <a:rPr lang="it-IT" sz="1800" dirty="0"/>
                            <a:t>2,013,441</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r>
                            <a:rPr lang="en-US" sz="2200" noProof="0" dirty="0"/>
                            <a:t>With FE</a:t>
                          </a:r>
                          <a:endParaRPr lang="en-US" sz="2200" b="1" noProof="0" dirty="0"/>
                        </a:p>
                      </a:txBody>
                      <a:tcPr anchor="ctr"/>
                    </a:tc>
                    <a:tc>
                      <a:txBody>
                        <a:bodyPr/>
                        <a:lstStyle/>
                        <a:p>
                          <a:pPr algn="ctr"/>
                          <a:r>
                            <a:rPr lang="it-IT" sz="2000" b="1" dirty="0"/>
                            <a:t>33.39</a:t>
                          </a:r>
                        </a:p>
                        <a:p>
                          <a:pPr algn="ctr"/>
                          <a:r>
                            <a:rPr lang="it-IT" sz="2000" b="1" dirty="0"/>
                            <a:t>41.44</a:t>
                          </a:r>
                          <a:endParaRPr lang="it-IT" sz="1800" b="1" dirty="0"/>
                        </a:p>
                      </a:txBody>
                      <a:tcPr anchor="ctr"/>
                    </a:tc>
                    <a:tc>
                      <a:txBody>
                        <a:bodyPr/>
                        <a:lstStyle/>
                        <a:p>
                          <a:pPr algn="ctr"/>
                          <a:r>
                            <a:rPr lang="it-IT" sz="1800" dirty="0"/>
                            <a:t>30.24</a:t>
                          </a:r>
                        </a:p>
                        <a:p>
                          <a:pPr algn="ctr"/>
                          <a:r>
                            <a:rPr lang="it-IT" sz="1800" dirty="0"/>
                            <a:t>45.32</a:t>
                          </a:r>
                        </a:p>
                      </a:txBody>
                      <a:tcPr anchor="ctr"/>
                    </a:tc>
                    <a:tc>
                      <a:txBody>
                        <a:bodyPr/>
                        <a:lstStyle/>
                        <a:p>
                          <a:pPr algn="ctr"/>
                          <a:r>
                            <a:rPr lang="it-IT" sz="1800" dirty="0"/>
                            <a:t>33.42</a:t>
                          </a:r>
                        </a:p>
                        <a:p>
                          <a:pPr algn="ctr"/>
                          <a:r>
                            <a:rPr lang="it-IT" sz="1800" dirty="0"/>
                            <a:t>44.25</a:t>
                          </a:r>
                        </a:p>
                      </a:txBody>
                      <a:tcPr anchor="ctr"/>
                    </a:tc>
                    <a:tc>
                      <a:txBody>
                        <a:bodyPr/>
                        <a:lstStyle/>
                        <a:p>
                          <a:pPr algn="ctr"/>
                          <a:r>
                            <a:rPr lang="it-IT" sz="1800" dirty="0"/>
                            <a:t>33.79</a:t>
                          </a:r>
                        </a:p>
                        <a:p>
                          <a:pPr algn="ctr"/>
                          <a:r>
                            <a:rPr lang="it-IT" sz="1800" dirty="0"/>
                            <a:t>41.62</a:t>
                          </a:r>
                        </a:p>
                      </a:txBody>
                      <a:tcPr anchor="ctr"/>
                    </a:tc>
                    <a:tc>
                      <a:txBody>
                        <a:bodyPr/>
                        <a:lstStyle/>
                        <a:p>
                          <a:pPr algn="ctr"/>
                          <a:r>
                            <a:rPr lang="it-IT" sz="2000" b="1" dirty="0"/>
                            <a:t>30.87</a:t>
                          </a:r>
                        </a:p>
                        <a:p>
                          <a:pPr algn="ctr"/>
                          <a:r>
                            <a:rPr lang="it-IT" sz="2000" b="1" dirty="0"/>
                            <a:t>39.66</a:t>
                          </a:r>
                        </a:p>
                      </a:txBody>
                      <a:tcPr anchor="ctr"/>
                    </a:tc>
                    <a:tc>
                      <a:txBody>
                        <a:bodyPr/>
                        <a:lstStyle/>
                        <a:p>
                          <a:pPr algn="ctr"/>
                          <a:r>
                            <a:rPr lang="it-IT" sz="1800" dirty="0"/>
                            <a:t>33.13</a:t>
                          </a:r>
                        </a:p>
                        <a:p>
                          <a:pPr algn="ctr"/>
                          <a:r>
                            <a:rPr lang="it-IT" sz="1800" dirty="0"/>
                            <a:t>44.62</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BC2A3B50-7522-48D5-A3AC-6E88C6CC1CDB}"/>
              </a:ext>
            </a:extLst>
          </p:cNvPr>
          <p:cNvSpPr/>
          <p:nvPr/>
        </p:nvSpPr>
        <p:spPr>
          <a:xfrm>
            <a:off x="164468" y="3310797"/>
            <a:ext cx="1472565"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2592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38317" r="54557" b="36513"/>
          <a:stretch/>
        </p:blipFill>
        <p:spPr>
          <a:xfrm>
            <a:off x="753664" y="1016001"/>
            <a:ext cx="7366794" cy="2304167"/>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Medium</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58250" y="6408477"/>
            <a:ext cx="285750"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9</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6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2782720734"/>
                  </p:ext>
                </p:extLst>
              </p:nvPr>
            </p:nvGraphicFramePr>
            <p:xfrm>
              <a:off x="137157" y="3361334"/>
              <a:ext cx="8842372" cy="3078480"/>
            </p:xfrm>
            <a:graphic>
              <a:graphicData uri="http://schemas.openxmlformats.org/drawingml/2006/table">
                <a:tbl>
                  <a:tblPr firstRow="1" firstCol="1" bandRow="1">
                    <a:tableStyleId>{7DF18680-E054-41AD-8BC1-D1AEF772440D}</a:tableStyleId>
                  </a:tblPr>
                  <a:tblGrid>
                    <a:gridCol w="1501140">
                      <a:extLst>
                        <a:ext uri="{9D8B030D-6E8A-4147-A177-3AD203B41FA5}">
                          <a16:colId xmlns:a16="http://schemas.microsoft.com/office/drawing/2014/main" val="1793847160"/>
                        </a:ext>
                      </a:extLst>
                    </a:gridCol>
                    <a:gridCol w="1432159">
                      <a:extLst>
                        <a:ext uri="{9D8B030D-6E8A-4147-A177-3AD203B41FA5}">
                          <a16:colId xmlns:a16="http://schemas.microsoft.com/office/drawing/2014/main" val="1223193666"/>
                        </a:ext>
                      </a:extLst>
                    </a:gridCol>
                    <a:gridCol w="1212783">
                      <a:extLst>
                        <a:ext uri="{9D8B030D-6E8A-4147-A177-3AD203B41FA5}">
                          <a16:colId xmlns:a16="http://schemas.microsoft.com/office/drawing/2014/main" val="2013847091"/>
                        </a:ext>
                      </a:extLst>
                    </a:gridCol>
                    <a:gridCol w="1136483">
                      <a:extLst>
                        <a:ext uri="{9D8B030D-6E8A-4147-A177-3AD203B41FA5}">
                          <a16:colId xmlns:a16="http://schemas.microsoft.com/office/drawing/2014/main" val="958923184"/>
                        </a:ext>
                      </a:extLst>
                    </a:gridCol>
                    <a:gridCol w="1135079">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010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(30K-3K-3K)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rPr>
                            <a:t>(84K-9K-11K)</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66667" t="-96800" r="-316667"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96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nchor="ctr"/>
                    </a:tc>
                    <a:tc>
                      <a:txBody>
                        <a:bodyPr/>
                        <a:lstStyle/>
                        <a:p>
                          <a:pPr algn="ctr"/>
                          <a:r>
                            <a:rPr lang="it-IT" sz="1800" dirty="0"/>
                            <a:t>94.3</a:t>
                          </a:r>
                        </a:p>
                      </a:txBody>
                      <a:tcPr anchor="ctr"/>
                    </a:tc>
                    <a:tc>
                      <a:txBody>
                        <a:bodyPr/>
                        <a:lstStyle/>
                        <a:p>
                          <a:pPr algn="ctr"/>
                          <a:r>
                            <a:rPr lang="it-IT" sz="2000" b="1" dirty="0"/>
                            <a:t>95.0</a:t>
                          </a:r>
                        </a:p>
                      </a:txBody>
                      <a:tcPr anchor="ctr"/>
                    </a:tc>
                    <a:tc>
                      <a:txBody>
                        <a:bodyPr/>
                        <a:lstStyle/>
                        <a:p>
                          <a:pPr algn="ctr"/>
                          <a:r>
                            <a:rPr lang="it-IT" sz="1800" dirty="0"/>
                            <a:t>94.8</a:t>
                          </a:r>
                        </a:p>
                      </a:txBody>
                      <a:tcPr anchor="ctr"/>
                    </a:tc>
                    <a:tc>
                      <a:txBody>
                        <a:bodyPr/>
                        <a:lstStyle/>
                        <a:p>
                          <a:pPr algn="ctr"/>
                          <a:r>
                            <a:rPr lang="it-IT" sz="2000" b="1" dirty="0"/>
                            <a:t>92.7</a:t>
                          </a:r>
                        </a:p>
                      </a:txBody>
                      <a:tcPr anchor="ctr"/>
                    </a:tc>
                    <a:tc>
                      <a:txBody>
                        <a:bodyPr/>
                        <a:lstStyle/>
                        <a:p>
                          <a:pPr algn="ctr"/>
                          <a:r>
                            <a:rPr lang="it-IT" sz="1800" dirty="0"/>
                            <a:t>92.2</a:t>
                          </a:r>
                        </a:p>
                      </a:txBody>
                      <a:tcPr anchor="ctr"/>
                    </a:tc>
                    <a:tc>
                      <a:txBody>
                        <a:bodyPr/>
                        <a:lstStyle/>
                        <a:p>
                          <a:pPr algn="ctr"/>
                          <a:r>
                            <a:rPr lang="it-IT" sz="1800" dirty="0"/>
                            <a:t>91.7</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nchor="ctr"/>
                    </a:tc>
                    <a:tc>
                      <a:txBody>
                        <a:bodyPr/>
                        <a:lstStyle/>
                        <a:p>
                          <a:pPr algn="ctr"/>
                          <a:r>
                            <a:rPr lang="it-IT" sz="1800" dirty="0"/>
                            <a:t>469,398</a:t>
                          </a:r>
                        </a:p>
                      </a:txBody>
                      <a:tcPr anchor="ctr"/>
                    </a:tc>
                    <a:tc>
                      <a:txBody>
                        <a:bodyPr/>
                        <a:lstStyle/>
                        <a:p>
                          <a:pPr algn="ctr"/>
                          <a:r>
                            <a:rPr lang="it-IT" sz="2000" b="1" dirty="0"/>
                            <a:t>262,998</a:t>
                          </a:r>
                        </a:p>
                      </a:txBody>
                      <a:tcPr anchor="ctr"/>
                    </a:tc>
                    <a:tc>
                      <a:txBody>
                        <a:bodyPr/>
                        <a:lstStyle/>
                        <a:p>
                          <a:pPr algn="ctr"/>
                          <a:r>
                            <a:rPr lang="it-IT" sz="1800" dirty="0"/>
                            <a:t>675,798</a:t>
                          </a:r>
                        </a:p>
                      </a:txBody>
                      <a:tcPr anchor="ctr"/>
                    </a:tc>
                    <a:tc>
                      <a:txBody>
                        <a:bodyPr/>
                        <a:lstStyle/>
                        <a:p>
                          <a:pPr algn="ctr"/>
                          <a:r>
                            <a:rPr lang="it-IT" sz="1800" dirty="0"/>
                            <a:t>832,673</a:t>
                          </a:r>
                        </a:p>
                      </a:txBody>
                      <a:tcPr anchor="ctr"/>
                    </a:tc>
                    <a:tc>
                      <a:txBody>
                        <a:bodyPr/>
                        <a:lstStyle/>
                        <a:p>
                          <a:pPr algn="ctr"/>
                          <a:r>
                            <a:rPr lang="it-IT" sz="2000" b="1" dirty="0"/>
                            <a:t>399,233</a:t>
                          </a:r>
                        </a:p>
                      </a:txBody>
                      <a:tcPr anchor="ctr"/>
                    </a:tc>
                    <a:tc>
                      <a:txBody>
                        <a:bodyPr/>
                        <a:lstStyle/>
                        <a:p>
                          <a:pPr algn="ctr"/>
                          <a:r>
                            <a:rPr lang="it-IT" sz="1800" dirty="0"/>
                            <a:t>1,266,113</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nchor="ctr"/>
                    </a:tc>
                    <a:tc>
                      <a:txBody>
                        <a:bodyPr/>
                        <a:lstStyle/>
                        <a:p>
                          <a:pPr algn="ctr"/>
                          <a:r>
                            <a:rPr lang="it-IT" sz="1800" dirty="0"/>
                            <a:t>30.75</a:t>
                          </a:r>
                        </a:p>
                        <a:p>
                          <a:pPr algn="ctr"/>
                          <a:r>
                            <a:rPr lang="it-IT" sz="1800" dirty="0"/>
                            <a:t>38.49</a:t>
                          </a:r>
                        </a:p>
                      </a:txBody>
                      <a:tcPr anchor="ctr"/>
                    </a:tc>
                    <a:tc>
                      <a:txBody>
                        <a:bodyPr/>
                        <a:lstStyle/>
                        <a:p>
                          <a:pPr algn="ctr"/>
                          <a:r>
                            <a:rPr lang="it-IT" sz="2000" b="1" dirty="0"/>
                            <a:t>29.55</a:t>
                          </a:r>
                        </a:p>
                        <a:p>
                          <a:pPr algn="ctr"/>
                          <a:r>
                            <a:rPr lang="it-IT" sz="2000" b="1" dirty="0"/>
                            <a:t>38.23</a:t>
                          </a:r>
                        </a:p>
                      </a:txBody>
                      <a:tcPr anchor="ctr"/>
                    </a:tc>
                    <a:tc>
                      <a:txBody>
                        <a:bodyPr/>
                        <a:lstStyle/>
                        <a:p>
                          <a:pPr algn="ctr"/>
                          <a:r>
                            <a:rPr lang="it-IT" sz="1800" dirty="0"/>
                            <a:t>30.76</a:t>
                          </a:r>
                        </a:p>
                        <a:p>
                          <a:pPr algn="ctr"/>
                          <a:r>
                            <a:rPr lang="it-IT" sz="1800" dirty="0"/>
                            <a:t>41.82</a:t>
                          </a:r>
                        </a:p>
                      </a:txBody>
                      <a:tcPr anchor="ctr"/>
                    </a:tc>
                    <a:tc>
                      <a:txBody>
                        <a:bodyPr/>
                        <a:lstStyle/>
                        <a:p>
                          <a:pPr algn="ctr"/>
                          <a:r>
                            <a:rPr lang="it-IT" sz="2000" b="1" dirty="0"/>
                            <a:t>32.25</a:t>
                          </a:r>
                        </a:p>
                        <a:p>
                          <a:pPr algn="ctr"/>
                          <a:r>
                            <a:rPr lang="it-IT" sz="2000" b="1" dirty="0"/>
                            <a:t>39.72</a:t>
                          </a:r>
                        </a:p>
                      </a:txBody>
                      <a:tcPr anchor="ctr"/>
                    </a:tc>
                    <a:tc>
                      <a:txBody>
                        <a:bodyPr/>
                        <a:lstStyle/>
                        <a:p>
                          <a:pPr algn="ctr"/>
                          <a:r>
                            <a:rPr lang="it-IT" sz="1800" dirty="0"/>
                            <a:t>30.01</a:t>
                          </a:r>
                        </a:p>
                        <a:p>
                          <a:pPr algn="ctr"/>
                          <a:r>
                            <a:rPr lang="it-IT" sz="1800" dirty="0"/>
                            <a:t>46.76</a:t>
                          </a:r>
                        </a:p>
                      </a:txBody>
                      <a:tcPr anchor="ctr"/>
                    </a:tc>
                    <a:tc>
                      <a:txBody>
                        <a:bodyPr/>
                        <a:lstStyle/>
                        <a:p>
                          <a:pPr algn="ctr"/>
                          <a:r>
                            <a:rPr lang="it-IT" sz="1800" dirty="0"/>
                            <a:t>33.03</a:t>
                          </a:r>
                        </a:p>
                        <a:p>
                          <a:pPr algn="ctr"/>
                          <a:r>
                            <a:rPr lang="it-IT" sz="1800" dirty="0"/>
                            <a:t>47.08</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4D09662B-7B9E-4BFF-9D16-0A5242754BD0}"/>
              </a:ext>
            </a:extLst>
          </p:cNvPr>
          <p:cNvSpPr/>
          <p:nvPr/>
        </p:nvSpPr>
        <p:spPr>
          <a:xfrm>
            <a:off x="15876" y="3323098"/>
            <a:ext cx="1610628" cy="14851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550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B72CA51-468A-41F6-9CC9-3C2B6EC1557F}"/>
              </a:ext>
            </a:extLst>
          </p:cNvPr>
          <p:cNvPicPr>
            <a:picLocks noChangeAspect="1"/>
          </p:cNvPicPr>
          <p:nvPr/>
        </p:nvPicPr>
        <p:blipFill rotWithShape="1">
          <a:blip r:embed="rId2"/>
          <a:srcRect t="4987" r="54557" b="69843"/>
          <a:stretch/>
        </p:blipFill>
        <p:spPr>
          <a:xfrm>
            <a:off x="734280" y="1028296"/>
            <a:ext cx="7675439" cy="2400704"/>
          </a:xfrm>
          <a:prstGeom prst="rect">
            <a:avLst/>
          </a:prstGeom>
        </p:spPr>
      </p:pic>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err="1">
                <a:solidFill>
                  <a:srgbClr val="FFFFFF"/>
                </a:solidFill>
                <a:latin typeface="Tw Cen MT" panose="020B0602020104020603" pitchFamily="34" charset="0"/>
              </a:rPr>
              <a:t>DSConv</a:t>
            </a:r>
            <a:r>
              <a:rPr lang="en-US" altLang="it-IT" sz="6000" dirty="0">
                <a:solidFill>
                  <a:srgbClr val="FFFFFF"/>
                </a:solidFill>
                <a:latin typeface="Tw Cen MT" panose="020B0602020104020603" pitchFamily="34" charset="0"/>
              </a:rPr>
              <a:t> Model - </a:t>
            </a:r>
            <a:r>
              <a:rPr lang="en-US" altLang="it-IT" sz="5400" i="1" dirty="0">
                <a:solidFill>
                  <a:srgbClr val="FFFFFF"/>
                </a:solidFill>
                <a:latin typeface="Tw Cen MT" panose="020B0602020104020603" pitchFamily="34" charset="0"/>
              </a:rPr>
              <a:t>Small</a:t>
            </a:r>
            <a:endParaRPr lang="en-US" altLang="it-IT" sz="6000" i="1" dirty="0">
              <a:solidFill>
                <a:srgbClr val="FFFFFF"/>
              </a:solidFill>
              <a:latin typeface="Tw Cen MT" panose="020B0602020104020603" pitchFamily="34" charset="0"/>
            </a:endParaRP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05168" y="6383821"/>
            <a:ext cx="551465" cy="461665"/>
          </a:xfrm>
          <a:prstGeom prst="rect">
            <a:avLst/>
          </a:prstGeom>
        </p:spPr>
        <p:txBody>
          <a:bodyPr wrap="square">
            <a:spAutoFit/>
          </a:bodyPr>
          <a:lstStyle/>
          <a:p>
            <a:pPr eaLnBrk="1" hangingPunct="1">
              <a:spcBef>
                <a:spcPct val="20000"/>
              </a:spcBef>
            </a:pPr>
            <a:r>
              <a:rPr lang="en-US" altLang="it-IT" sz="2400" dirty="0">
                <a:solidFill>
                  <a:srgbClr val="000000"/>
                </a:solidFill>
                <a:latin typeface="Garamond" panose="02020404030301010803" pitchFamily="18" charset="0"/>
              </a:rPr>
              <a:t>10</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37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37084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37084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pPr algn="ctr"/>
                          <a:r>
                            <a:rPr lang="it-IT" sz="2200" i="1" dirty="0"/>
                            <a:t>40 + </a:t>
                          </a:r>
                          <a14:m>
                            <m:oMath xmlns:m="http://schemas.openxmlformats.org/officeDocument/2006/math">
                              <m:r>
                                <a:rPr lang="it-IT" sz="2200" i="1" smtClean="0">
                                  <a:latin typeface="Cambria Math" panose="02040503050406030204" pitchFamily="18" charset="0"/>
                                </a:rPr>
                                <m:t>𝛥</m:t>
                              </m:r>
                            </m:oMath>
                          </a14:m>
                          <a:r>
                            <a:rPr lang="it-IT" sz="2200" i="1" dirty="0"/>
                            <a:t>s</a:t>
                          </a:r>
                        </a:p>
                        <a:p>
                          <a:pPr algn="ctr"/>
                          <a:r>
                            <a:rPr lang="it-IT" sz="2200" i="1" dirty="0"/>
                            <a:t>MFCC</a:t>
                          </a:r>
                        </a:p>
                      </a:txBody>
                      <a:tcPr anchor="ctr"/>
                    </a:tc>
                    <a:extLst>
                      <a:ext uri="{0D108BD9-81ED-4DB2-BD59-A6C34878D82A}">
                        <a16:rowId xmlns:a16="http://schemas.microsoft.com/office/drawing/2014/main" val="2482854870"/>
                      </a:ext>
                    </a:extLst>
                  </a:tr>
                  <a:tr h="37084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37084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37084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Choice>
        <mc:Fallback xmlns="">
          <p:graphicFrame>
            <p:nvGraphicFramePr>
              <p:cNvPr id="2" name="Tabella 7">
                <a:extLst>
                  <a:ext uri="{FF2B5EF4-FFF2-40B4-BE49-F238E27FC236}">
                    <a16:creationId xmlns:a16="http://schemas.microsoft.com/office/drawing/2014/main" id="{FB598911-35CE-4888-B44F-5F9AE7A58323}"/>
                  </a:ext>
                </a:extLst>
              </p:cNvPr>
              <p:cNvGraphicFramePr>
                <a:graphicFrameLocks noGrp="1"/>
              </p:cNvGraphicFramePr>
              <p:nvPr>
                <p:extLst>
                  <p:ext uri="{D42A27DB-BD31-4B8C-83A1-F6EECF244321}">
                    <p14:modId xmlns:p14="http://schemas.microsoft.com/office/powerpoint/2010/main" val="3351533970"/>
                  </p:ext>
                </p:extLst>
              </p:nvPr>
            </p:nvGraphicFramePr>
            <p:xfrm>
              <a:off x="137159" y="3324988"/>
              <a:ext cx="8842372" cy="3139440"/>
            </p:xfrm>
            <a:graphic>
              <a:graphicData uri="http://schemas.openxmlformats.org/drawingml/2006/table">
                <a:tbl>
                  <a:tblPr firstRow="1" firstCol="1" bandRow="1">
                    <a:tableStyleId>{5C22544A-7EE6-4342-B048-85BDC9FD1C3A}</a:tableStyleId>
                  </a:tblPr>
                  <a:tblGrid>
                    <a:gridCol w="1501140">
                      <a:extLst>
                        <a:ext uri="{9D8B030D-6E8A-4147-A177-3AD203B41FA5}">
                          <a16:colId xmlns:a16="http://schemas.microsoft.com/office/drawing/2014/main" val="1793847160"/>
                        </a:ext>
                      </a:extLst>
                    </a:gridCol>
                    <a:gridCol w="1247776">
                      <a:extLst>
                        <a:ext uri="{9D8B030D-6E8A-4147-A177-3AD203B41FA5}">
                          <a16:colId xmlns:a16="http://schemas.microsoft.com/office/drawing/2014/main" val="1223193666"/>
                        </a:ext>
                      </a:extLst>
                    </a:gridCol>
                    <a:gridCol w="1228725">
                      <a:extLst>
                        <a:ext uri="{9D8B030D-6E8A-4147-A177-3AD203B41FA5}">
                          <a16:colId xmlns:a16="http://schemas.microsoft.com/office/drawing/2014/main" val="2013847091"/>
                        </a:ext>
                      </a:extLst>
                    </a:gridCol>
                    <a:gridCol w="1228725">
                      <a:extLst>
                        <a:ext uri="{9D8B030D-6E8A-4147-A177-3AD203B41FA5}">
                          <a16:colId xmlns:a16="http://schemas.microsoft.com/office/drawing/2014/main" val="958923184"/>
                        </a:ext>
                      </a:extLst>
                    </a:gridCol>
                    <a:gridCol w="1211278">
                      <a:extLst>
                        <a:ext uri="{9D8B030D-6E8A-4147-A177-3AD203B41FA5}">
                          <a16:colId xmlns:a16="http://schemas.microsoft.com/office/drawing/2014/main" val="1336824402"/>
                        </a:ext>
                      </a:extLst>
                    </a:gridCol>
                    <a:gridCol w="1145407">
                      <a:extLst>
                        <a:ext uri="{9D8B030D-6E8A-4147-A177-3AD203B41FA5}">
                          <a16:colId xmlns:a16="http://schemas.microsoft.com/office/drawing/2014/main" val="105537762"/>
                        </a:ext>
                      </a:extLst>
                    </a:gridCol>
                    <a:gridCol w="1279321">
                      <a:extLst>
                        <a:ext uri="{9D8B030D-6E8A-4147-A177-3AD203B41FA5}">
                          <a16:colId xmlns:a16="http://schemas.microsoft.com/office/drawing/2014/main" val="1130500430"/>
                        </a:ext>
                      </a:extLst>
                    </a:gridCol>
                  </a:tblGrid>
                  <a:tr h="762000">
                    <a:tc rowSpan="2">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30K-3K-3K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a:ln>
                                <a:noFill/>
                              </a:ln>
                              <a:effectLst/>
                              <a:uLnTx/>
                              <a:uFillTx/>
                            </a:rPr>
                            <a:t>(</a:t>
                          </a:r>
                          <a:r>
                            <a:rPr kumimoji="0" lang="en-US" sz="2000" u="none" strike="noStrike" kern="1200" cap="none" spc="0" normalizeH="0" baseline="0" noProof="0" dirty="0">
                              <a:ln>
                                <a:noFill/>
                              </a:ln>
                              <a:effectLst/>
                              <a:uLnTx/>
                              <a:uFillTx/>
                            </a:rPr>
                            <a:t>84K-9K-11K</a:t>
                          </a:r>
                          <a:r>
                            <a:rPr kumimoji="0" lang="en-US" sz="2200" u="none" strike="noStrike" kern="1200" cap="none" spc="0" normalizeH="0" baseline="0" noProof="0" dirty="0">
                              <a:ln>
                                <a:noFill/>
                              </a:ln>
                              <a:effectLst/>
                              <a:uLnTx/>
                              <a:uFillTx/>
                            </a:rPr>
                            <a:t>)</a:t>
                          </a:r>
                          <a:endParaRPr kumimoji="0" lang="en-US" sz="22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809382052"/>
                      </a:ext>
                    </a:extLst>
                  </a:tr>
                  <a:tr h="762000">
                    <a:tc vMerge="1">
                      <a:txBody>
                        <a:bodyPr/>
                        <a:lstStyle/>
                        <a:p>
                          <a:endParaRPr lang="it-IT" dirty="0"/>
                        </a:p>
                      </a:txBody>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323762" t="-104800" r="-297525" b="-228800"/>
                          </a:stretch>
                        </a:blipFill>
                      </a:tcPr>
                    </a:tc>
                    <a:tc>
                      <a:txBody>
                        <a:bodyPr/>
                        <a:lstStyle/>
                        <a:p>
                          <a:pPr algn="ctr"/>
                          <a:r>
                            <a:rPr lang="it-IT" sz="2200" i="1" dirty="0"/>
                            <a:t>80 Mels</a:t>
                          </a:r>
                        </a:p>
                      </a:txBody>
                      <a:tcPr anchor="ctr"/>
                    </a:tc>
                    <a:tc>
                      <a:txBody>
                        <a:bodyPr/>
                        <a:lstStyle/>
                        <a:p>
                          <a:pPr algn="ctr"/>
                          <a:r>
                            <a:rPr lang="it-IT" sz="2000" i="1" dirty="0"/>
                            <a:t>40MFCC</a:t>
                          </a:r>
                        </a:p>
                      </a:txBody>
                      <a:tcPr anchor="ctr"/>
                    </a:tc>
                    <a:tc>
                      <a:txBody>
                        <a:bodyPr/>
                        <a:lstStyle/>
                        <a:p>
                          <a:endParaRPr lang="it-IT"/>
                        </a:p>
                      </a:txBody>
                      <a:tcPr anchor="ctr">
                        <a:blipFill>
                          <a:blip r:embed="rId3"/>
                          <a:stretch>
                            <a:fillRect l="-591905" t="-104800" r="-1905" b="-228800"/>
                          </a:stretch>
                        </a:blipFill>
                      </a:tcPr>
                    </a:tc>
                    <a:extLst>
                      <a:ext uri="{0D108BD9-81ED-4DB2-BD59-A6C34878D82A}">
                        <a16:rowId xmlns:a16="http://schemas.microsoft.com/office/drawing/2014/main" val="2482854870"/>
                      </a:ext>
                    </a:extLst>
                  </a:tr>
                  <a:tr h="426720">
                    <a:tc>
                      <a:txBody>
                        <a:bodyPr/>
                        <a:lstStyle/>
                        <a:p>
                          <a:r>
                            <a:rPr lang="en-US" sz="2200" noProof="0" dirty="0"/>
                            <a:t>Accuracy</a:t>
                          </a:r>
                          <a:endParaRPr lang="en-US" sz="2200" b="1" noProof="0" dirty="0"/>
                        </a:p>
                      </a:txBody>
                      <a:tcPr/>
                    </a:tc>
                    <a:tc>
                      <a:txBody>
                        <a:bodyPr/>
                        <a:lstStyle/>
                        <a:p>
                          <a:pPr algn="ctr"/>
                          <a:r>
                            <a:rPr lang="it-IT" sz="1800" dirty="0"/>
                            <a:t>92.5</a:t>
                          </a:r>
                        </a:p>
                      </a:txBody>
                      <a:tcPr anchor="ctr"/>
                    </a:tc>
                    <a:tc>
                      <a:txBody>
                        <a:bodyPr/>
                        <a:lstStyle/>
                        <a:p>
                          <a:pPr algn="ctr"/>
                          <a:r>
                            <a:rPr lang="it-IT" sz="2000" b="1" dirty="0"/>
                            <a:t>92.9</a:t>
                          </a:r>
                        </a:p>
                      </a:txBody>
                      <a:tcPr anchor="ctr"/>
                    </a:tc>
                    <a:tc>
                      <a:txBody>
                        <a:bodyPr/>
                        <a:lstStyle/>
                        <a:p>
                          <a:pPr algn="ctr"/>
                          <a:r>
                            <a:rPr lang="it-IT" sz="1800" dirty="0"/>
                            <a:t>92.5</a:t>
                          </a:r>
                        </a:p>
                      </a:txBody>
                      <a:tcPr anchor="ctr"/>
                    </a:tc>
                    <a:tc>
                      <a:txBody>
                        <a:bodyPr/>
                        <a:lstStyle/>
                        <a:p>
                          <a:pPr algn="ctr"/>
                          <a:r>
                            <a:rPr lang="it-IT" sz="2000" b="1" dirty="0"/>
                            <a:t>90.0</a:t>
                          </a:r>
                        </a:p>
                      </a:txBody>
                      <a:tcPr anchor="ctr"/>
                    </a:tc>
                    <a:tc>
                      <a:txBody>
                        <a:bodyPr/>
                        <a:lstStyle/>
                        <a:p>
                          <a:pPr algn="ctr"/>
                          <a:r>
                            <a:rPr lang="it-IT" sz="1800" dirty="0"/>
                            <a:t>89.2</a:t>
                          </a:r>
                        </a:p>
                      </a:txBody>
                      <a:tcPr anchor="ctr"/>
                    </a:tc>
                    <a:tc>
                      <a:txBody>
                        <a:bodyPr/>
                        <a:lstStyle/>
                        <a:p>
                          <a:pPr algn="ctr"/>
                          <a:r>
                            <a:rPr lang="it-IT" sz="1800" dirty="0"/>
                            <a:t>86.5</a:t>
                          </a:r>
                        </a:p>
                      </a:txBody>
                      <a:tcPr anchor="ctr"/>
                    </a:tc>
                    <a:extLst>
                      <a:ext uri="{0D108BD9-81ED-4DB2-BD59-A6C34878D82A}">
                        <a16:rowId xmlns:a16="http://schemas.microsoft.com/office/drawing/2014/main" val="1092420634"/>
                      </a:ext>
                    </a:extLst>
                  </a:tr>
                  <a:tr h="426720">
                    <a:tc>
                      <a:txBody>
                        <a:bodyPr/>
                        <a:lstStyle/>
                        <a:p>
                          <a:r>
                            <a:rPr lang="en-US" sz="2200" noProof="0" dirty="0"/>
                            <a:t># params</a:t>
                          </a:r>
                          <a:endParaRPr lang="en-US" sz="2200" b="1" noProof="0" dirty="0"/>
                        </a:p>
                      </a:txBody>
                      <a:tcPr/>
                    </a:tc>
                    <a:tc>
                      <a:txBody>
                        <a:bodyPr/>
                        <a:lstStyle/>
                        <a:p>
                          <a:pPr algn="ctr"/>
                          <a:r>
                            <a:rPr lang="it-IT" sz="1800" dirty="0"/>
                            <a:t>300,618</a:t>
                          </a:r>
                        </a:p>
                      </a:txBody>
                      <a:tcPr anchor="ctr"/>
                    </a:tc>
                    <a:tc>
                      <a:txBody>
                        <a:bodyPr/>
                        <a:lstStyle/>
                        <a:p>
                          <a:pPr algn="ctr"/>
                          <a:r>
                            <a:rPr lang="it-IT" sz="2000" b="1" dirty="0"/>
                            <a:t>127,818</a:t>
                          </a:r>
                        </a:p>
                      </a:txBody>
                      <a:tcPr anchor="ctr"/>
                    </a:tc>
                    <a:tc>
                      <a:txBody>
                        <a:bodyPr/>
                        <a:lstStyle/>
                        <a:p>
                          <a:pPr algn="ctr"/>
                          <a:r>
                            <a:rPr lang="it-IT" sz="1800" dirty="0"/>
                            <a:t>473,418</a:t>
                          </a:r>
                        </a:p>
                      </a:txBody>
                      <a:tcPr anchor="ctr"/>
                    </a:tc>
                    <a:tc>
                      <a:txBody>
                        <a:bodyPr/>
                        <a:lstStyle/>
                        <a:p>
                          <a:pPr algn="ctr"/>
                          <a:r>
                            <a:rPr lang="it-IT" sz="1800" dirty="0"/>
                            <a:t>604,757</a:t>
                          </a:r>
                        </a:p>
                      </a:txBody>
                      <a:tcPr anchor="ctr"/>
                    </a:tc>
                    <a:tc>
                      <a:txBody>
                        <a:bodyPr/>
                        <a:lstStyle/>
                        <a:p>
                          <a:pPr algn="ctr"/>
                          <a:r>
                            <a:rPr lang="it-IT" sz="2000" b="1" dirty="0"/>
                            <a:t>241,877</a:t>
                          </a:r>
                        </a:p>
                      </a:txBody>
                      <a:tcPr anchor="ctr"/>
                    </a:tc>
                    <a:tc>
                      <a:txBody>
                        <a:bodyPr/>
                        <a:lstStyle/>
                        <a:p>
                          <a:pPr algn="ctr"/>
                          <a:r>
                            <a:rPr lang="it-IT" sz="1800" dirty="0"/>
                            <a:t>967,637</a:t>
                          </a:r>
                        </a:p>
                      </a:txBody>
                      <a:tcPr anchor="ctr"/>
                    </a:tc>
                    <a:extLst>
                      <a:ext uri="{0D108BD9-81ED-4DB2-BD59-A6C34878D82A}">
                        <a16:rowId xmlns:a16="http://schemas.microsoft.com/office/drawing/2014/main" val="140699236"/>
                      </a:ext>
                    </a:extLst>
                  </a:tr>
                  <a:tr h="762000">
                    <a:tc>
                      <a:txBody>
                        <a:bodyPr/>
                        <a:lstStyle/>
                        <a:p>
                          <a:r>
                            <a:rPr lang="en-US" sz="2200" noProof="0" dirty="0"/>
                            <a:t>Speed (</a:t>
                          </a:r>
                          <a:r>
                            <a:rPr lang="en-US" sz="2200" noProof="0" dirty="0" err="1"/>
                            <a:t>ms</a:t>
                          </a:r>
                          <a:r>
                            <a:rPr lang="en-US" sz="220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noProof="0" dirty="0"/>
                            <a:t>With FE</a:t>
                          </a:r>
                          <a:endParaRPr lang="en-US" sz="2200" b="1" noProof="0" dirty="0"/>
                        </a:p>
                      </a:txBody>
                      <a:tcPr/>
                    </a:tc>
                    <a:tc>
                      <a:txBody>
                        <a:bodyPr/>
                        <a:lstStyle/>
                        <a:p>
                          <a:pPr algn="ctr"/>
                          <a:r>
                            <a:rPr lang="it-IT" sz="1800" dirty="0"/>
                            <a:t>31.00</a:t>
                          </a:r>
                        </a:p>
                        <a:p>
                          <a:pPr algn="ctr"/>
                          <a:r>
                            <a:rPr lang="it-IT" sz="1800" dirty="0"/>
                            <a:t>38.31</a:t>
                          </a:r>
                        </a:p>
                      </a:txBody>
                      <a:tcPr anchor="ctr"/>
                    </a:tc>
                    <a:tc>
                      <a:txBody>
                        <a:bodyPr/>
                        <a:lstStyle/>
                        <a:p>
                          <a:pPr algn="ctr"/>
                          <a:r>
                            <a:rPr lang="it-IT" sz="2000" b="1" dirty="0"/>
                            <a:t>29.27</a:t>
                          </a:r>
                        </a:p>
                        <a:p>
                          <a:pPr algn="ctr"/>
                          <a:r>
                            <a:rPr lang="it-IT" sz="2000" b="1" dirty="0"/>
                            <a:t>38.23</a:t>
                          </a:r>
                        </a:p>
                      </a:txBody>
                      <a:tcPr anchor="ctr"/>
                    </a:tc>
                    <a:tc>
                      <a:txBody>
                        <a:bodyPr/>
                        <a:lstStyle/>
                        <a:p>
                          <a:pPr algn="ctr"/>
                          <a:r>
                            <a:rPr lang="it-IT" sz="1800" dirty="0"/>
                            <a:t>30.54</a:t>
                          </a:r>
                        </a:p>
                        <a:p>
                          <a:pPr algn="ctr"/>
                          <a:r>
                            <a:rPr lang="it-IT" sz="1800" dirty="0"/>
                            <a:t>40.23</a:t>
                          </a:r>
                        </a:p>
                      </a:txBody>
                      <a:tcPr anchor="ctr"/>
                    </a:tc>
                    <a:tc>
                      <a:txBody>
                        <a:bodyPr/>
                        <a:lstStyle/>
                        <a:p>
                          <a:pPr algn="ctr"/>
                          <a:r>
                            <a:rPr lang="it-IT" sz="2000" b="1" dirty="0"/>
                            <a:t>32.86</a:t>
                          </a:r>
                        </a:p>
                        <a:p>
                          <a:pPr algn="ctr"/>
                          <a:r>
                            <a:rPr lang="it-IT" sz="2000" b="1" dirty="0"/>
                            <a:t>37.97</a:t>
                          </a:r>
                        </a:p>
                      </a:txBody>
                      <a:tcPr anchor="ctr"/>
                    </a:tc>
                    <a:tc>
                      <a:txBody>
                        <a:bodyPr/>
                        <a:lstStyle/>
                        <a:p>
                          <a:pPr algn="ctr"/>
                          <a:r>
                            <a:rPr lang="it-IT" sz="1800" dirty="0"/>
                            <a:t>29.48</a:t>
                          </a:r>
                        </a:p>
                        <a:p>
                          <a:pPr algn="ctr"/>
                          <a:r>
                            <a:rPr lang="it-IT" sz="1800" dirty="0"/>
                            <a:t>48.15</a:t>
                          </a:r>
                        </a:p>
                      </a:txBody>
                      <a:tcPr anchor="ctr"/>
                    </a:tc>
                    <a:tc>
                      <a:txBody>
                        <a:bodyPr/>
                        <a:lstStyle/>
                        <a:p>
                          <a:pPr algn="ctr"/>
                          <a:r>
                            <a:rPr lang="it-IT" sz="1800" dirty="0"/>
                            <a:t>30.31</a:t>
                          </a:r>
                        </a:p>
                        <a:p>
                          <a:pPr algn="ctr"/>
                          <a:r>
                            <a:rPr lang="it-IT" sz="1800" dirty="0"/>
                            <a:t>40.99</a:t>
                          </a:r>
                        </a:p>
                      </a:txBody>
                      <a:tcPr anchor="ctr"/>
                    </a:tc>
                    <a:extLst>
                      <a:ext uri="{0D108BD9-81ED-4DB2-BD59-A6C34878D82A}">
                        <a16:rowId xmlns:a16="http://schemas.microsoft.com/office/drawing/2014/main" val="857473027"/>
                      </a:ext>
                    </a:extLst>
                  </a:tr>
                </a:tbl>
              </a:graphicData>
            </a:graphic>
          </p:graphicFrame>
        </mc:Fallback>
      </mc:AlternateContent>
      <p:sp>
        <p:nvSpPr>
          <p:cNvPr id="9" name="Rettangolo 8">
            <a:extLst>
              <a:ext uri="{FF2B5EF4-FFF2-40B4-BE49-F238E27FC236}">
                <a16:creationId xmlns:a16="http://schemas.microsoft.com/office/drawing/2014/main" id="{FCF10F45-5BAB-4167-B4F7-1A99E6306427}"/>
              </a:ext>
            </a:extLst>
          </p:cNvPr>
          <p:cNvSpPr/>
          <p:nvPr/>
        </p:nvSpPr>
        <p:spPr>
          <a:xfrm>
            <a:off x="75502" y="3323097"/>
            <a:ext cx="1551002" cy="157607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620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r>
                            <a:rPr lang="it-IT" i="1" dirty="0"/>
                            <a:t>DSConv L 80 Mels</a:t>
                          </a:r>
                        </a:p>
                        <a:p>
                          <a:pPr algn="ctr"/>
                          <a:r>
                            <a:rPr lang="it-IT" i="1" dirty="0"/>
                            <a:t>+</a:t>
                          </a:r>
                        </a:p>
                        <a:p>
                          <a:pPr algn="ctr"/>
                          <a:r>
                            <a:rPr lang="it-IT" i="1" dirty="0" err="1"/>
                            <a:t>DSConv</a:t>
                          </a:r>
                          <a:r>
                            <a:rPr lang="it-IT" i="1" dirty="0"/>
                            <a:t> L 40 MFCC</a:t>
                          </a:r>
                        </a:p>
                        <a:p>
                          <a:pPr algn="ctr"/>
                          <a:r>
                            <a:rPr lang="it-IT" i="1" dirty="0"/>
                            <a:t>+</a:t>
                          </a:r>
                        </a:p>
                        <a:p>
                          <a:pPr algn="ctr"/>
                          <a:r>
                            <a:rPr lang="it-IT" i="1" dirty="0" err="1"/>
                            <a:t>DSConv</a:t>
                          </a:r>
                          <a:r>
                            <a:rPr lang="it-IT" i="1" dirty="0"/>
                            <a:t> L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L 40 MFCC</a:t>
                          </a:r>
                        </a:p>
                        <a:p>
                          <a:pPr algn="ctr"/>
                          <a:r>
                            <a:rPr lang="it-IT" i="1" dirty="0"/>
                            <a:t>+</a:t>
                          </a:r>
                        </a:p>
                        <a:p>
                          <a:pPr algn="ctr"/>
                          <a:r>
                            <a:rPr lang="it-IT" i="1" dirty="0" err="1"/>
                            <a:t>DSConv</a:t>
                          </a:r>
                          <a:r>
                            <a:rPr lang="it-IT" i="1" dirty="0"/>
                            <a:t> M 80 Mels</a:t>
                          </a:r>
                        </a:p>
                        <a:p>
                          <a:pPr algn="ctr"/>
                          <a:r>
                            <a:rPr lang="it-IT" i="1" dirty="0"/>
                            <a:t>+</a:t>
                          </a:r>
                        </a:p>
                        <a:p>
                          <a:pPr algn="ctr"/>
                          <a:r>
                            <a:rPr lang="it-IT" i="1" dirty="0" err="1"/>
                            <a:t>DSConv</a:t>
                          </a:r>
                          <a:r>
                            <a:rPr lang="it-IT" i="1" dirty="0"/>
                            <a:t> M 40 MFCC </a:t>
                          </a:r>
                          <a14:m>
                            <m:oMath xmlns:m="http://schemas.openxmlformats.org/officeDocument/2006/math">
                              <m:r>
                                <a:rPr lang="it-IT" i="1" smtClean="0">
                                  <a:latin typeface="Cambria Math" panose="02040503050406030204" pitchFamily="18" charset="0"/>
                                </a:rPr>
                                <m:t>𝛥</m:t>
                              </m:r>
                            </m:oMath>
                          </a14:m>
                          <a:endParaRPr lang="it-IT" i="1" dirty="0"/>
                        </a:p>
                      </a:txBody>
                      <a:tcPr anchor="ct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462226013"/>
                  </p:ext>
                </p:extLst>
              </p:nvPr>
            </p:nvGraphicFramePr>
            <p:xfrm>
              <a:off x="135685" y="1781175"/>
              <a:ext cx="8842376" cy="4459660"/>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10-commands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(30K-3K-3K)</a:t>
                          </a: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463040">
                    <a:tc vMerge="1">
                      <a:txBody>
                        <a:bodyPr/>
                        <a:lstStyle/>
                        <a:p>
                          <a:endParaRPr lang="it-IT" dirty="0"/>
                        </a:p>
                      </a:txBody>
                      <a:tcPr/>
                    </a:tc>
                    <a:tc>
                      <a:txBody>
                        <a:bodyPr/>
                        <a:lstStyle/>
                        <a:p>
                          <a:endParaRPr lang="it-IT"/>
                        </a:p>
                      </a:txBody>
                      <a:tcPr anchor="ctr">
                        <a:blipFill>
                          <a:blip r:embed="rId2"/>
                          <a:stretch>
                            <a:fillRect l="-66667" t="-96667" r="-181295" b="-116250"/>
                          </a:stretch>
                        </a:blipFill>
                      </a:tcPr>
                    </a:tc>
                    <a:tc>
                      <a:txBody>
                        <a:bodyPr/>
                        <a:lstStyle/>
                        <a:p>
                          <a:endParaRPr lang="it-IT"/>
                        </a:p>
                      </a:txBody>
                      <a:tcPr anchor="ctr">
                        <a:blipFill>
                          <a:blip r:embed="rId2"/>
                          <a:stretch>
                            <a:fillRect l="-176845" t="-96667" r="-92366" b="-116250"/>
                          </a:stretch>
                        </a:blipFill>
                      </a:tcPr>
                    </a:tc>
                    <a:tc>
                      <a:txBody>
                        <a:bodyPr/>
                        <a:lstStyle/>
                        <a:p>
                          <a:pPr algn="ctr"/>
                          <a:r>
                            <a:rPr lang="it-IT" i="1" dirty="0" err="1"/>
                            <a:t>DSConv</a:t>
                          </a:r>
                          <a:r>
                            <a:rPr lang="it-IT" i="1" dirty="0"/>
                            <a:t> M 40 MFCC</a:t>
                          </a:r>
                        </a:p>
                        <a:p>
                          <a:pPr algn="ctr"/>
                          <a:r>
                            <a:rPr lang="it-IT" i="1" dirty="0"/>
                            <a:t>+</a:t>
                          </a:r>
                        </a:p>
                        <a:p>
                          <a:pPr algn="ctr"/>
                          <a:r>
                            <a:rPr lang="it-IT" i="1" dirty="0" err="1"/>
                            <a:t>DSConv</a:t>
                          </a:r>
                          <a:r>
                            <a:rPr lang="it-IT" i="1" dirty="0"/>
                            <a:t> S 80 Mels</a:t>
                          </a:r>
                        </a:p>
                        <a:p>
                          <a:pPr algn="ctr"/>
                          <a:r>
                            <a:rPr lang="it-IT" i="1" dirty="0"/>
                            <a:t>+</a:t>
                          </a:r>
                        </a:p>
                        <a:p>
                          <a:pPr algn="ctr"/>
                          <a:r>
                            <a:rPr lang="it-IT" i="1" dirty="0" err="1"/>
                            <a:t>DSConv</a:t>
                          </a:r>
                          <a:r>
                            <a:rPr lang="it-IT" i="1" dirty="0"/>
                            <a:t> S 40 MFCC</a:t>
                          </a: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96.8</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96.4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95.6</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dirty="0">
                              <a:effectLst/>
                            </a:rPr>
                            <a:t>2,624,790</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1,303,726</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691,463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dirty="0">
                              <a:effectLst/>
                            </a:rPr>
                            <a:t>131.01</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122.04</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106.09</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3E999ED5-FAAA-409B-89F1-7B2DB7389CEC}"/>
              </a:ext>
            </a:extLst>
          </p:cNvPr>
          <p:cNvSpPr/>
          <p:nvPr/>
        </p:nvSpPr>
        <p:spPr>
          <a:xfrm>
            <a:off x="18398" y="1760078"/>
            <a:ext cx="1811171" cy="284701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5669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5400" b="1" dirty="0">
                <a:solidFill>
                  <a:srgbClr val="FFFFFF"/>
                </a:solidFill>
                <a:latin typeface="Tw Cen MT" panose="020B0602020104020603" pitchFamily="34" charset="0"/>
              </a:rPr>
              <a:t>Ensemble</a:t>
            </a:r>
            <a:r>
              <a:rPr lang="en-US" altLang="it-IT" sz="6000" dirty="0">
                <a:solidFill>
                  <a:srgbClr val="FFFFFF"/>
                </a:solidFill>
                <a:latin typeface="Tw Cen MT" panose="020B0602020104020603" pitchFamily="34" charset="0"/>
              </a:rPr>
              <a:t>: 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4898"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Ensemble between the best models.</a:t>
            </a: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a:p>
            <a:pPr algn="just" eaLnBrk="1" hangingPunct="1">
              <a:spcBef>
                <a:spcPct val="20000"/>
              </a:spcBef>
            </a:pPr>
            <a:endParaRPr lang="en-US" altLang="it-IT" sz="2200" dirty="0">
              <a:solidFill>
                <a:srgbClr val="000000"/>
              </a:solidFill>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543415">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543415">
                    <a:tc vMerge="1">
                      <a:txBody>
                        <a:bodyPr/>
                        <a:lstStyle/>
                        <a:p>
                          <a:endParaRPr lang="it-IT" dirty="0"/>
                        </a:p>
                      </a:txBody>
                      <a:tcPr/>
                    </a:tc>
                    <a:tc>
                      <a:txBody>
                        <a:bodyPr/>
                        <a:lstStyle/>
                        <a:p>
                          <a:pPr algn="ctr">
                            <a:lnSpc>
                              <a:spcPct val="107000"/>
                            </a:lnSpc>
                          </a:pPr>
                          <a:r>
                            <a:rPr lang="en-US" sz="1800" i="1" dirty="0" err="1">
                              <a:effectLst/>
                            </a:rPr>
                            <a:t>DSConv</a:t>
                          </a:r>
                          <a:r>
                            <a:rPr lang="en-US" sz="1800" i="1" dirty="0">
                              <a:effectLst/>
                            </a:rPr>
                            <a:t> L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L 40 MFCC </a:t>
                          </a:r>
                          <a14:m>
                            <m:oMath xmlns:m="http://schemas.openxmlformats.org/officeDocument/2006/math">
                              <m:r>
                                <a:rPr lang="it-IT" sz="1800" i="1" smtClean="0">
                                  <a:latin typeface="Cambria Math" panose="02040503050406030204" pitchFamily="18" charset="0"/>
                                </a:rPr>
                                <m:t>𝛥</m:t>
                              </m:r>
                            </m:oMath>
                          </a14:m>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Choice>
        <mc:Fallback xmlns="">
          <p:graphicFrame>
            <p:nvGraphicFramePr>
              <p:cNvPr id="5" name="Tabella 7">
                <a:extLst>
                  <a:ext uri="{FF2B5EF4-FFF2-40B4-BE49-F238E27FC236}">
                    <a16:creationId xmlns:a16="http://schemas.microsoft.com/office/drawing/2014/main" id="{BA7069AF-2A7D-499C-ADE0-9FBFF07452C3}"/>
                  </a:ext>
                </a:extLst>
              </p:cNvPr>
              <p:cNvGraphicFramePr>
                <a:graphicFrameLocks noGrp="1"/>
              </p:cNvGraphicFramePr>
              <p:nvPr>
                <p:extLst>
                  <p:ext uri="{D42A27DB-BD31-4B8C-83A1-F6EECF244321}">
                    <p14:modId xmlns:p14="http://schemas.microsoft.com/office/powerpoint/2010/main" val="1714123457"/>
                  </p:ext>
                </p:extLst>
              </p:nvPr>
            </p:nvGraphicFramePr>
            <p:xfrm>
              <a:off x="135685" y="1781175"/>
              <a:ext cx="8842376" cy="4540877"/>
            </p:xfrm>
            <a:graphic>
              <a:graphicData uri="http://schemas.openxmlformats.org/drawingml/2006/table">
                <a:tbl>
                  <a:tblPr firstRow="1" bandRow="1">
                    <a:tableStyleId>{46F890A9-2807-4EBB-B81D-B2AA78EC7F39}</a:tableStyleId>
                  </a:tblPr>
                  <a:tblGrid>
                    <a:gridCol w="1693115">
                      <a:extLst>
                        <a:ext uri="{9D8B030D-6E8A-4147-A177-3AD203B41FA5}">
                          <a16:colId xmlns:a16="http://schemas.microsoft.com/office/drawing/2014/main" val="4127210445"/>
                        </a:ext>
                      </a:extLst>
                    </a:gridCol>
                    <a:gridCol w="2543175">
                      <a:extLst>
                        <a:ext uri="{9D8B030D-6E8A-4147-A177-3AD203B41FA5}">
                          <a16:colId xmlns:a16="http://schemas.microsoft.com/office/drawing/2014/main" val="670516227"/>
                        </a:ext>
                      </a:extLst>
                    </a:gridCol>
                    <a:gridCol w="2395492">
                      <a:extLst>
                        <a:ext uri="{9D8B030D-6E8A-4147-A177-3AD203B41FA5}">
                          <a16:colId xmlns:a16="http://schemas.microsoft.com/office/drawing/2014/main" val="2516698560"/>
                        </a:ext>
                      </a:extLst>
                    </a:gridCol>
                    <a:gridCol w="2210594">
                      <a:extLst>
                        <a:ext uri="{9D8B030D-6E8A-4147-A177-3AD203B41FA5}">
                          <a16:colId xmlns:a16="http://schemas.microsoft.com/office/drawing/2014/main" val="3537406503"/>
                        </a:ext>
                      </a:extLst>
                    </a:gridCol>
                  </a:tblGrid>
                  <a:tr h="822960">
                    <a:tc rowSpan="3">
                      <a:txBody>
                        <a:bodyPr/>
                        <a:lstStyle/>
                        <a:p>
                          <a:endParaRPr lang="it-IT"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21-commands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(84K-9K-11K)</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tc>
                    <a:tc hMerge="1">
                      <a:txBody>
                        <a:bodyPr/>
                        <a:lstStyle/>
                        <a:p>
                          <a:endParaRPr lang="it-IT"/>
                        </a:p>
                      </a:txBody>
                      <a:tcPr/>
                    </a:tc>
                    <a:tc hMerge="1">
                      <a:txBody>
                        <a:bodyPr/>
                        <a:lstStyle/>
                        <a:p>
                          <a:endParaRPr lang="it-IT" dirty="0"/>
                        </a:p>
                      </a:txBody>
                      <a:tcPr/>
                    </a:tc>
                    <a:extLst>
                      <a:ext uri="{0D108BD9-81ED-4DB2-BD59-A6C34878D82A}">
                        <a16:rowId xmlns:a16="http://schemas.microsoft.com/office/drawing/2014/main" val="2933505676"/>
                      </a:ext>
                    </a:extLst>
                  </a:tr>
                  <a:tr h="543415">
                    <a:tc vMerge="1">
                      <a:txBody>
                        <a:bodyPr/>
                        <a:lstStyle/>
                        <a:p>
                          <a:endParaRPr lang="it-IT" dirty="0"/>
                        </a:p>
                      </a:txBody>
                      <a:tcPr/>
                    </a:tc>
                    <a:tc>
                      <a:txBody>
                        <a:bodyPr/>
                        <a:lstStyle/>
                        <a:p>
                          <a:pPr algn="ctr"/>
                          <a:r>
                            <a:rPr lang="it-IT" sz="2400" b="1" dirty="0">
                              <a:solidFill>
                                <a:schemeClr val="bg1"/>
                              </a:solidFill>
                            </a:rPr>
                            <a:t>Large</a:t>
                          </a:r>
                        </a:p>
                      </a:txBody>
                      <a:tcPr anchor="ctr">
                        <a:solidFill>
                          <a:srgbClr val="C00000"/>
                        </a:solidFill>
                      </a:tcPr>
                    </a:tc>
                    <a:tc>
                      <a:txBody>
                        <a:bodyPr/>
                        <a:lstStyle/>
                        <a:p>
                          <a:pPr algn="ctr"/>
                          <a:r>
                            <a:rPr lang="it-IT" sz="2400" b="1" dirty="0">
                              <a:solidFill>
                                <a:schemeClr val="bg1"/>
                              </a:solidFill>
                            </a:rPr>
                            <a:t>Medium</a:t>
                          </a:r>
                        </a:p>
                      </a:txBody>
                      <a:tcPr anchor="ctr">
                        <a:solidFill>
                          <a:srgbClr val="C00000"/>
                        </a:solidFill>
                      </a:tcPr>
                    </a:tc>
                    <a:tc>
                      <a:txBody>
                        <a:bodyPr/>
                        <a:lstStyle/>
                        <a:p>
                          <a:pPr algn="ctr"/>
                          <a:r>
                            <a:rPr lang="it-IT" sz="2400" b="1" dirty="0">
                              <a:solidFill>
                                <a:schemeClr val="bg1"/>
                              </a:solidFill>
                            </a:rPr>
                            <a:t>Small</a:t>
                          </a:r>
                        </a:p>
                      </a:txBody>
                      <a:tcPr anchor="ctr">
                        <a:solidFill>
                          <a:srgbClr val="C00000"/>
                        </a:solidFill>
                      </a:tcPr>
                    </a:tc>
                    <a:extLst>
                      <a:ext uri="{0D108BD9-81ED-4DB2-BD59-A6C34878D82A}">
                        <a16:rowId xmlns:a16="http://schemas.microsoft.com/office/drawing/2014/main" val="1864842728"/>
                      </a:ext>
                    </a:extLst>
                  </a:tr>
                  <a:tr h="1544257">
                    <a:tc vMerge="1">
                      <a:txBody>
                        <a:bodyPr/>
                        <a:lstStyle/>
                        <a:p>
                          <a:endParaRPr lang="it-IT" dirty="0"/>
                        </a:p>
                      </a:txBody>
                      <a:tcPr/>
                    </a:tc>
                    <a:tc>
                      <a:txBody>
                        <a:bodyPr/>
                        <a:lstStyle/>
                        <a:p>
                          <a:endParaRPr lang="it-IT"/>
                        </a:p>
                      </a:txBody>
                      <a:tcPr anchor="ctr">
                        <a:blipFill>
                          <a:blip r:embed="rId2"/>
                          <a:stretch>
                            <a:fillRect l="-66667" t="-91339" r="-181295" b="-109449"/>
                          </a:stretch>
                        </a:blipFill>
                      </a:tcP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80 </a:t>
                          </a:r>
                          <a:r>
                            <a:rPr lang="en-US" sz="1800" i="1" dirty="0" err="1">
                              <a:effectLst/>
                            </a:rPr>
                            <a:t>Mels</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en-US" sz="1800" i="1" dirty="0" err="1">
                              <a:effectLst/>
                            </a:rPr>
                            <a:t>DSConv</a:t>
                          </a:r>
                          <a:r>
                            <a:rPr lang="en-US" sz="1800" i="1" dirty="0">
                              <a:effectLst/>
                            </a:rPr>
                            <a:t> L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M 40 MFCC</a:t>
                          </a:r>
                          <a:endParaRPr lang="it-IT" sz="1800" i="1" dirty="0">
                            <a:effectLst/>
                          </a:endParaRPr>
                        </a:p>
                        <a:p>
                          <a:pPr algn="ctr">
                            <a:lnSpc>
                              <a:spcPct val="107000"/>
                            </a:lnSpc>
                          </a:pPr>
                          <a:r>
                            <a:rPr lang="en-US" sz="1800" i="1" dirty="0">
                              <a:effectLst/>
                            </a:rPr>
                            <a:t>+</a:t>
                          </a:r>
                          <a:endParaRPr lang="it-IT" sz="1800" i="1" dirty="0">
                            <a:effectLst/>
                          </a:endParaRPr>
                        </a:p>
                        <a:p>
                          <a:pPr algn="ctr">
                            <a:lnSpc>
                              <a:spcPct val="107000"/>
                            </a:lnSpc>
                          </a:pPr>
                          <a:r>
                            <a:rPr lang="en-US" sz="1800" i="1" dirty="0" err="1">
                              <a:effectLst/>
                            </a:rPr>
                            <a:t>DSConv</a:t>
                          </a:r>
                          <a:r>
                            <a:rPr lang="en-US" sz="1800" i="1" dirty="0">
                              <a:effectLst/>
                            </a:rPr>
                            <a:t> S 40 MFCC</a:t>
                          </a:r>
                          <a:endParaRPr lang="it-IT" sz="1800" i="1"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710078527"/>
                      </a:ext>
                    </a:extLst>
                  </a:tr>
                  <a:tr h="543415">
                    <a:tc>
                      <a:txBody>
                        <a:bodyPr/>
                        <a:lstStyle/>
                        <a:p>
                          <a:r>
                            <a:rPr lang="en-US" sz="2200" b="1" noProof="0" dirty="0"/>
                            <a:t>Accuracy</a:t>
                          </a:r>
                        </a:p>
                      </a:txBody>
                      <a:tcPr anchor="ctr"/>
                    </a:tc>
                    <a:tc>
                      <a:txBody>
                        <a:bodyPr/>
                        <a:lstStyle/>
                        <a:p>
                          <a:pPr algn="ctr">
                            <a:lnSpc>
                              <a:spcPct val="107000"/>
                            </a:lnSpc>
                          </a:pPr>
                          <a:r>
                            <a:rPr lang="it-IT" sz="2000" dirty="0">
                              <a:effectLst/>
                            </a:rPr>
                            <a:t>95.2</a:t>
                          </a:r>
                          <a:endParaRPr lang="it-IT" sz="20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95.0</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94.2</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37424637"/>
                      </a:ext>
                    </a:extLst>
                  </a:tr>
                  <a:tr h="543415">
                    <a:tc>
                      <a:txBody>
                        <a:bodyPr/>
                        <a:lstStyle/>
                        <a:p>
                          <a:r>
                            <a:rPr lang="en-US" sz="2200" b="1" noProof="0" dirty="0"/>
                            <a:t># params</a:t>
                          </a:r>
                        </a:p>
                      </a:txBody>
                      <a:tcPr anchor="ctr"/>
                    </a:tc>
                    <a:tc>
                      <a:txBody>
                        <a:bodyPr/>
                        <a:lstStyle/>
                        <a:p>
                          <a:pPr algn="ctr">
                            <a:lnSpc>
                              <a:spcPct val="107000"/>
                            </a:lnSpc>
                          </a:pPr>
                          <a:r>
                            <a:rPr lang="it-IT" sz="2000">
                              <a:effectLst/>
                            </a:rPr>
                            <a:t>2,498,019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1,970,227</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1,379,431</a:t>
                          </a:r>
                          <a:endParaRPr lang="it-IT"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80700359"/>
                      </a:ext>
                    </a:extLst>
                  </a:tr>
                  <a:tr h="543415">
                    <a:tc>
                      <a:txBody>
                        <a:bodyPr/>
                        <a:lstStyle/>
                        <a:p>
                          <a:r>
                            <a:rPr lang="en-US" sz="2200" b="1" noProof="0" dirty="0"/>
                            <a:t>Speed (</a:t>
                          </a:r>
                          <a:r>
                            <a:rPr lang="en-US" sz="2200" b="1" noProof="0" dirty="0" err="1"/>
                            <a:t>ms</a:t>
                          </a:r>
                          <a:r>
                            <a:rPr lang="en-US" sz="2200" b="1" noProof="0" dirty="0"/>
                            <a:t>)</a:t>
                          </a:r>
                        </a:p>
                      </a:txBody>
                      <a:tcPr anchor="ctr"/>
                    </a:tc>
                    <a:tc>
                      <a:txBody>
                        <a:bodyPr/>
                        <a:lstStyle/>
                        <a:p>
                          <a:pPr algn="ctr">
                            <a:lnSpc>
                              <a:spcPct val="107000"/>
                            </a:lnSpc>
                          </a:pPr>
                          <a:r>
                            <a:rPr lang="it-IT" sz="2000">
                              <a:effectLst/>
                            </a:rPr>
                            <a:t>125.9</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a:effectLst/>
                            </a:rPr>
                            <a:t>114.21</a:t>
                          </a:r>
                          <a:endParaRPr lang="it-IT" sz="200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pPr>
                          <a:r>
                            <a:rPr lang="it-IT" sz="2000" dirty="0">
                              <a:effectLst/>
                            </a:rPr>
                            <a:t>109.03</a:t>
                          </a:r>
                          <a:endParaRPr lang="it-IT"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50186999"/>
                      </a:ext>
                    </a:extLst>
                  </a:tr>
                </a:tbl>
              </a:graphicData>
            </a:graphic>
          </p:graphicFrame>
        </mc:Fallback>
      </mc:AlternateContent>
      <p:sp>
        <p:nvSpPr>
          <p:cNvPr id="8" name="Rettangolo 7">
            <a:extLst>
              <a:ext uri="{FF2B5EF4-FFF2-40B4-BE49-F238E27FC236}">
                <a16:creationId xmlns:a16="http://schemas.microsoft.com/office/drawing/2014/main" id="{26934F3F-9B6B-484B-9475-9F592C12E139}"/>
              </a:ext>
            </a:extLst>
          </p:cNvPr>
          <p:cNvSpPr/>
          <p:nvPr/>
        </p:nvSpPr>
        <p:spPr>
          <a:xfrm>
            <a:off x="26018" y="1699272"/>
            <a:ext cx="1795162" cy="29870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7530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57928"/>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4800" b="1" dirty="0">
                <a:solidFill>
                  <a:srgbClr val="FFFFFF"/>
                </a:solidFill>
                <a:latin typeface="Tw Cen MT" panose="020B0602020104020603" pitchFamily="34" charset="0"/>
              </a:rPr>
              <a:t>Performances</a:t>
            </a:r>
            <a:r>
              <a:rPr lang="en-US" altLang="it-IT" sz="4800" dirty="0">
                <a:solidFill>
                  <a:srgbClr val="FFFFFF"/>
                </a:solidFill>
                <a:latin typeface="Tw Cen MT" panose="020B0602020104020603" pitchFamily="34" charset="0"/>
              </a:rPr>
              <a:t>: 10-commands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1863742424"/>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0270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Outline</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3112583"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8241"/>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Problem</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The Solution with AI</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What we tried</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Performance comparisons vs. other papers</a:t>
            </a:r>
          </a:p>
          <a:p>
            <a:pPr marL="342900" indent="-342900" eaLnBrk="1" hangingPunct="1">
              <a:spcBef>
                <a:spcPct val="20000"/>
              </a:spcBef>
              <a:buFont typeface="Arial" panose="020B0604020202020204" pitchFamily="34" charset="0"/>
              <a:buChar char="•"/>
            </a:pPr>
            <a:r>
              <a:rPr lang="en-US" altLang="it-IT" sz="3200" dirty="0">
                <a:solidFill>
                  <a:srgbClr val="000000"/>
                </a:solidFill>
                <a:latin typeface="Garamond" panose="02020404030301010803" pitchFamily="18" charset="0"/>
              </a:rPr>
              <a:t>Conclusions</a:t>
            </a:r>
          </a:p>
        </p:txBody>
      </p:sp>
    </p:spTree>
    <p:extLst>
      <p:ext uri="{BB962C8B-B14F-4D97-AF65-F5344CB8AC3E}">
        <p14:creationId xmlns:p14="http://schemas.microsoft.com/office/powerpoint/2010/main" val="420761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45709"/>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it-IT"/>
            </a:defPPr>
            <a:lvl1pPr eaLnBrk="0" hangingPunct="0">
              <a:defRPr sz="4800" b="1">
                <a:solidFill>
                  <a:srgbClr val="FFFFFF"/>
                </a:solidFill>
                <a:latin typeface="Tw Cen MT" panose="020B0602020104020603" pitchFamily="34" charset="0"/>
              </a:defRPr>
            </a:lvl1pPr>
            <a:lvl2pPr marL="742950" indent="-285750" eaLnBrk="0" hangingPunct="0">
              <a:defRPr sz="2400"/>
            </a:lvl2pPr>
            <a:lvl3pPr marL="1143000" indent="-228600" eaLnBrk="0" hangingPunct="0">
              <a:defRPr sz="2400"/>
            </a:lvl3pPr>
            <a:lvl4pPr marL="1600200" indent="-228600" eaLnBrk="0" hangingPunct="0">
              <a:defRPr sz="2400"/>
            </a:lvl4pPr>
            <a:lvl5pPr marL="2057400" indent="-228600" eaLnBrk="0" hangingPunct="0">
              <a:defRPr sz="2400"/>
            </a:lvl5pPr>
            <a:lvl6pPr marL="2514600" indent="-228600" defTabSz="457200" eaLnBrk="0" fontAlgn="base" hangingPunct="0">
              <a:spcBef>
                <a:spcPct val="0"/>
              </a:spcBef>
              <a:spcAft>
                <a:spcPct val="0"/>
              </a:spcAft>
              <a:defRPr sz="2400"/>
            </a:lvl6pPr>
            <a:lvl7pPr marL="2971800" indent="-228600" defTabSz="457200" eaLnBrk="0" fontAlgn="base" hangingPunct="0">
              <a:spcBef>
                <a:spcPct val="0"/>
              </a:spcBef>
              <a:spcAft>
                <a:spcPct val="0"/>
              </a:spcAft>
              <a:defRPr sz="2400"/>
            </a:lvl7pPr>
            <a:lvl8pPr marL="3429000" indent="-228600" defTabSz="457200" eaLnBrk="0" fontAlgn="base" hangingPunct="0">
              <a:spcBef>
                <a:spcPct val="0"/>
              </a:spcBef>
              <a:spcAft>
                <a:spcPct val="0"/>
              </a:spcAft>
              <a:defRPr sz="2400"/>
            </a:lvl8pPr>
            <a:lvl9pPr marL="3886200" indent="-228600" defTabSz="457200" eaLnBrk="0" fontAlgn="base" hangingPunct="0">
              <a:spcBef>
                <a:spcPct val="0"/>
              </a:spcBef>
              <a:spcAft>
                <a:spcPct val="0"/>
              </a:spcAft>
              <a:defRPr sz="2400"/>
            </a:lvl9pPr>
          </a:lstStyle>
          <a:p>
            <a:r>
              <a:rPr lang="en-US" altLang="it-IT" dirty="0"/>
              <a:t>Performances</a:t>
            </a:r>
            <a:r>
              <a:rPr lang="en-US" altLang="it-IT" b="0" dirty="0"/>
              <a:t>:</a:t>
            </a:r>
            <a:r>
              <a:rPr lang="en-US" altLang="it-IT" dirty="0"/>
              <a:t> </a:t>
            </a:r>
            <a:r>
              <a:rPr lang="en-US" altLang="it-IT" b="0" dirty="0"/>
              <a:t>21-commands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4"/>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0303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1DCNN on raw data</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extLst>
              <p:ext uri="{D42A27DB-BD31-4B8C-83A1-F6EECF244321}">
                <p14:modId xmlns:p14="http://schemas.microsoft.com/office/powerpoint/2010/main" val="78424723"/>
              </p:ext>
            </p:extLst>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162K</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just"/>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95.2</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2,498,019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125.9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just"/>
                      <a:r>
                        <a:rPr lang="en-US" sz="2000">
                          <a:effectLst/>
                        </a:rPr>
                        <a:t>Our Ensemble Medium</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95.0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1,970,227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114.21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just"/>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94.2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1,379,431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109.03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just"/>
                      <a:r>
                        <a:rPr lang="en-US" sz="2000">
                          <a:effectLst/>
                        </a:rPr>
                        <a:t>Our DSConvLarge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738,321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39.66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just"/>
                      <a:r>
                        <a:rPr lang="en-US" sz="2000">
                          <a:effectLst/>
                        </a:rPr>
                        <a:t>Our DSConvMedium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92,7</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832,673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39,72</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just"/>
                      <a:r>
                        <a:rPr lang="en-US" sz="2000">
                          <a:effectLst/>
                        </a:rPr>
                        <a:t>Our DSConvSmall + 80Mels</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90,0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604,757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37,97</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just"/>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89,1</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257,733</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28,25</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8" name="Rettangolo 7">
            <a:extLst>
              <a:ext uri="{FF2B5EF4-FFF2-40B4-BE49-F238E27FC236}">
                <a16:creationId xmlns:a16="http://schemas.microsoft.com/office/drawing/2014/main" id="{38734081-DF74-4920-B4DE-F5DE2538D5F8}"/>
              </a:ext>
            </a:extLst>
          </p:cNvPr>
          <p:cNvSpPr/>
          <p:nvPr/>
        </p:nvSpPr>
        <p:spPr>
          <a:xfrm>
            <a:off x="69850" y="1062403"/>
            <a:ext cx="3775076"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4972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Conclusions</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670794" y="6396335"/>
            <a:ext cx="47320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316530"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3350" y="1315916"/>
            <a:ext cx="8842375"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FF"/>
                </a:solidFill>
                <a:latin typeface="Garamond" panose="02020404030301010803" pitchFamily="18" charset="0"/>
              </a:rPr>
              <a:t>Conclusions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Tests: our models are </a:t>
            </a:r>
            <a:r>
              <a:rPr lang="en-US" altLang="it-IT" sz="2200" b="1" dirty="0">
                <a:solidFill>
                  <a:srgbClr val="000000"/>
                </a:solidFill>
                <a:latin typeface="Garamond" panose="02020404030301010803" pitchFamily="18" charset="0"/>
              </a:rPr>
              <a:t>very good at classifying keywords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did not beat the state-of-the-art models;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We found that the number of convolutional layers played a key role in detecting high-level concepts;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No difference between 80 </a:t>
            </a:r>
            <a:r>
              <a:rPr lang="en-US" altLang="it-IT" sz="2200" dirty="0" err="1">
                <a:solidFill>
                  <a:srgbClr val="000000"/>
                </a:solidFill>
                <a:latin typeface="Garamond" panose="02020404030301010803" pitchFamily="18" charset="0"/>
              </a:rPr>
              <a:t>Mels</a:t>
            </a:r>
            <a:r>
              <a:rPr lang="en-US" altLang="it-IT" sz="2200" dirty="0">
                <a:solidFill>
                  <a:srgbClr val="000000"/>
                </a:solidFill>
                <a:latin typeface="Garamond" panose="02020404030301010803" pitchFamily="18" charset="0"/>
              </a:rPr>
              <a:t> or 40 MFCCs;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Different model sizes in order to fit different devices.</a:t>
            </a:r>
          </a:p>
          <a:p>
            <a:pPr algn="just" eaLnBrk="1" hangingPunct="1">
              <a:spcBef>
                <a:spcPct val="20000"/>
              </a:spcBef>
            </a:pPr>
            <a:r>
              <a:rPr lang="en-US" altLang="it-IT" sz="2200" b="1" dirty="0">
                <a:latin typeface="Garamond" panose="02020404030301010803" pitchFamily="18" charset="0"/>
              </a:rPr>
              <a:t>Future Work</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Try different hyperparameters during training;</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Change the </a:t>
            </a:r>
            <a:r>
              <a:rPr lang="en-US" altLang="it-IT" sz="2200" b="1" dirty="0">
                <a:solidFill>
                  <a:srgbClr val="000000"/>
                </a:solidFill>
                <a:latin typeface="Garamond" panose="02020404030301010803" pitchFamily="18" charset="0"/>
              </a:rPr>
              <a:t>structure</a:t>
            </a:r>
            <a:r>
              <a:rPr lang="en-US" altLang="it-IT" sz="2200" dirty="0">
                <a:solidFill>
                  <a:srgbClr val="000000"/>
                </a:solidFill>
                <a:latin typeface="Garamond" panose="02020404030301010803" pitchFamily="18" charset="0"/>
              </a:rPr>
              <a:t> of the </a:t>
            </a:r>
            <a:r>
              <a:rPr lang="en-US" altLang="it-IT" sz="2200" b="1" dirty="0">
                <a:solidFill>
                  <a:srgbClr val="000000"/>
                </a:solidFill>
                <a:latin typeface="Garamond" panose="02020404030301010803" pitchFamily="18" charset="0"/>
              </a:rPr>
              <a:t>network</a:t>
            </a:r>
            <a:r>
              <a:rPr lang="en-US" altLang="it-IT" sz="2200" dirty="0">
                <a:solidFill>
                  <a:srgbClr val="000000"/>
                </a:solidFill>
                <a:latin typeface="Garamond" panose="02020404030301010803" pitchFamily="18" charset="0"/>
              </a:rPr>
              <a:t> using:</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SincConv</a:t>
            </a:r>
            <a:r>
              <a:rPr lang="en-US" altLang="it-IT" sz="2000" dirty="0">
                <a:solidFill>
                  <a:srgbClr val="000000"/>
                </a:solidFill>
                <a:latin typeface="Garamond" panose="02020404030301010803" pitchFamily="18" charset="0"/>
              </a:rPr>
              <a:t>;</a:t>
            </a:r>
          </a:p>
          <a:p>
            <a:pPr marL="1085850" lvl="1" indent="-342900" algn="just" eaLnBrk="1" hangingPunct="1">
              <a:spcBef>
                <a:spcPct val="20000"/>
              </a:spcBef>
              <a:buFont typeface="Arial" panose="020B0604020202020204" pitchFamily="34" charset="0"/>
              <a:buChar char="•"/>
            </a:pPr>
            <a:r>
              <a:rPr lang="en-US" altLang="it-IT" sz="2000" dirty="0" err="1">
                <a:solidFill>
                  <a:srgbClr val="000000"/>
                </a:solidFill>
                <a:latin typeface="Garamond" panose="02020404030301010803" pitchFamily="18" charset="0"/>
              </a:rPr>
              <a:t>GDSConv</a:t>
            </a:r>
            <a:r>
              <a:rPr lang="en-US" altLang="it-IT" sz="2000" dirty="0">
                <a:solidFill>
                  <a:srgbClr val="000000"/>
                </a:solidFill>
                <a:latin typeface="Garamond" panose="02020404030301010803" pitchFamily="18" charset="0"/>
              </a:rPr>
              <a:t>.</a:t>
            </a:r>
          </a:p>
        </p:txBody>
      </p:sp>
    </p:spTree>
    <p:extLst>
      <p:ext uri="{BB962C8B-B14F-4D97-AF65-F5344CB8AC3E}">
        <p14:creationId xmlns:p14="http://schemas.microsoft.com/office/powerpoint/2010/main" val="4273023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2"/>
            <a:ext cx="8599487" cy="507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1) Literature</a:t>
            </a:r>
            <a:r>
              <a:rPr lang="en-US" altLang="it-IT" sz="2200" dirty="0">
                <a:solidFill>
                  <a:srgbClr val="000000"/>
                </a:solidFill>
                <a:latin typeface="Garamond" panose="02020404030301010803" pitchFamily="18" charset="0"/>
              </a:rPr>
              <a:t> from: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Teacher’s material</a:t>
            </a:r>
          </a:p>
          <a:p>
            <a:pPr marL="342900" indent="-342900" eaLnBrk="1" hangingPunct="1">
              <a:spcBef>
                <a:spcPct val="20000"/>
              </a:spcBef>
              <a:buFont typeface="Arial" panose="020B0604020202020204" pitchFamily="34" charset="0"/>
              <a:buChar char="•"/>
            </a:pPr>
            <a:r>
              <a:rPr lang="en-US" altLang="it-IT" sz="2200" dirty="0" err="1">
                <a:solidFill>
                  <a:srgbClr val="000000"/>
                </a:solidFill>
                <a:latin typeface="Garamond" panose="02020404030301010803" pitchFamily="18" charset="0"/>
              </a:rPr>
              <a:t>ArchiveX</a:t>
            </a: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paperswithcode.com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Reddit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GitHub</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Paper’s references</a:t>
            </a:r>
          </a:p>
          <a:p>
            <a:pPr eaLnBrk="1" hangingPunct="1">
              <a:spcBef>
                <a:spcPct val="20000"/>
              </a:spcBef>
            </a:pPr>
            <a:endParaRPr lang="en-US" altLang="it-IT" sz="2200" b="1"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2) For each paper</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What we find useful for our problem?</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Which references we want to follow?</a:t>
            </a:r>
          </a:p>
          <a:p>
            <a:pPr eaLnBrk="1" hangingPunct="1">
              <a:spcBef>
                <a:spcPct val="20000"/>
              </a:spcBef>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cxnSp>
        <p:nvCxnSpPr>
          <p:cNvPr id="27" name="Connettore diritto 26">
            <a:extLst>
              <a:ext uri="{FF2B5EF4-FFF2-40B4-BE49-F238E27FC236}">
                <a16:creationId xmlns:a16="http://schemas.microsoft.com/office/drawing/2014/main" id="{B0F260F5-F52D-4DD0-8890-EF9D873C4802}"/>
              </a:ext>
            </a:extLst>
          </p:cNvPr>
          <p:cNvCxnSpPr>
            <a:cxnSpLocks/>
          </p:cNvCxnSpPr>
          <p:nvPr/>
        </p:nvCxnSpPr>
        <p:spPr>
          <a:xfrm flipV="1">
            <a:off x="5080000" y="3814619"/>
            <a:ext cx="0" cy="1625599"/>
          </a:xfrm>
          <a:prstGeom prst="line">
            <a:avLst/>
          </a:prstGeom>
          <a:ln w="57150"/>
        </p:spPr>
        <p:style>
          <a:lnRef idx="2">
            <a:schemeClr val="dk1"/>
          </a:lnRef>
          <a:fillRef idx="0">
            <a:schemeClr val="dk1"/>
          </a:fillRef>
          <a:effectRef idx="1">
            <a:schemeClr val="dk1"/>
          </a:effectRef>
          <a:fontRef idx="minor">
            <a:schemeClr val="tx1"/>
          </a:fontRef>
        </p:style>
      </p:cxnSp>
      <p:cxnSp>
        <p:nvCxnSpPr>
          <p:cNvPr id="29" name="Connettore diritto 28">
            <a:extLst>
              <a:ext uri="{FF2B5EF4-FFF2-40B4-BE49-F238E27FC236}">
                <a16:creationId xmlns:a16="http://schemas.microsoft.com/office/drawing/2014/main" id="{FCF7879F-803F-475D-872E-F3543533547B}"/>
              </a:ext>
            </a:extLst>
          </p:cNvPr>
          <p:cNvCxnSpPr/>
          <p:nvPr/>
        </p:nvCxnSpPr>
        <p:spPr>
          <a:xfrm flipH="1">
            <a:off x="4645891" y="5440218"/>
            <a:ext cx="434109" cy="0"/>
          </a:xfrm>
          <a:prstGeom prst="line">
            <a:avLst/>
          </a:prstGeom>
          <a:ln w="57150"/>
        </p:spPr>
        <p:style>
          <a:lnRef idx="2">
            <a:schemeClr val="dk1"/>
          </a:lnRef>
          <a:fillRef idx="0">
            <a:schemeClr val="dk1"/>
          </a:fillRef>
          <a:effectRef idx="1">
            <a:schemeClr val="dk1"/>
          </a:effectRef>
          <a:fontRef idx="minor">
            <a:schemeClr val="tx1"/>
          </a:fontRef>
        </p:style>
      </p:cxnSp>
      <p:cxnSp>
        <p:nvCxnSpPr>
          <p:cNvPr id="31" name="Connettore 2 30">
            <a:extLst>
              <a:ext uri="{FF2B5EF4-FFF2-40B4-BE49-F238E27FC236}">
                <a16:creationId xmlns:a16="http://schemas.microsoft.com/office/drawing/2014/main" id="{391DB72E-687B-4D0B-B74B-65C80262BE50}"/>
              </a:ext>
            </a:extLst>
          </p:cNvPr>
          <p:cNvCxnSpPr>
            <a:cxnSpLocks/>
          </p:cNvCxnSpPr>
          <p:nvPr/>
        </p:nvCxnSpPr>
        <p:spPr>
          <a:xfrm flipH="1">
            <a:off x="2514519" y="3814618"/>
            <a:ext cx="256548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Connettore 2 37">
            <a:extLst>
              <a:ext uri="{FF2B5EF4-FFF2-40B4-BE49-F238E27FC236}">
                <a16:creationId xmlns:a16="http://schemas.microsoft.com/office/drawing/2014/main" id="{CEE1484F-3EA3-43CF-BCBC-9194988DDF2D}"/>
              </a:ext>
            </a:extLst>
          </p:cNvPr>
          <p:cNvCxnSpPr>
            <a:cxnSpLocks/>
          </p:cNvCxnSpPr>
          <p:nvPr/>
        </p:nvCxnSpPr>
        <p:spPr>
          <a:xfrm>
            <a:off x="4729018" y="5006109"/>
            <a:ext cx="1191491"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0" name="Scorrimento verticale 39">
            <a:extLst>
              <a:ext uri="{FF2B5EF4-FFF2-40B4-BE49-F238E27FC236}">
                <a16:creationId xmlns:a16="http://schemas.microsoft.com/office/drawing/2014/main" id="{2411E49C-415B-4F75-BFA0-7BFC2C1BD8C4}"/>
              </a:ext>
            </a:extLst>
          </p:cNvPr>
          <p:cNvSpPr/>
          <p:nvPr/>
        </p:nvSpPr>
        <p:spPr>
          <a:xfrm>
            <a:off x="5717309" y="3680460"/>
            <a:ext cx="2096655" cy="2574621"/>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it-IT" dirty="0"/>
              <a:t>1D CNN</a:t>
            </a:r>
          </a:p>
          <a:p>
            <a:pPr marL="285750" indent="-285750">
              <a:buFont typeface="Arial" panose="020B0604020202020204" pitchFamily="34" charset="0"/>
              <a:buChar char="•"/>
            </a:pPr>
            <a:r>
              <a:rPr lang="it-IT" dirty="0" err="1"/>
              <a:t>Attention</a:t>
            </a:r>
            <a:endParaRPr lang="it-IT" dirty="0"/>
          </a:p>
          <a:p>
            <a:pPr marL="285750" indent="-285750">
              <a:buFont typeface="Arial" panose="020B0604020202020204" pitchFamily="34" charset="0"/>
              <a:buChar char="•"/>
            </a:pPr>
            <a:r>
              <a:rPr lang="it-IT" dirty="0"/>
              <a:t>40 MFCC</a:t>
            </a:r>
          </a:p>
          <a:p>
            <a:pPr marL="285750" indent="-285750">
              <a:buFont typeface="Arial" panose="020B0604020202020204" pitchFamily="34" charset="0"/>
              <a:buChar char="•"/>
            </a:pPr>
            <a:r>
              <a:rPr lang="it-IT" dirty="0" err="1"/>
              <a:t>DSConv</a:t>
            </a:r>
            <a:endParaRPr lang="it-IT" dirty="0"/>
          </a:p>
          <a:p>
            <a:pPr marL="285750" indent="-285750">
              <a:buFont typeface="Arial" panose="020B0604020202020204" pitchFamily="34" charset="0"/>
              <a:buChar char="•"/>
            </a:pPr>
            <a:r>
              <a:rPr lang="it-IT" dirty="0"/>
              <a:t>…</a:t>
            </a:r>
          </a:p>
          <a:p>
            <a:pPr marL="285750" indent="-285750">
              <a:buFont typeface="Arial" panose="020B0604020202020204" pitchFamily="34" charset="0"/>
              <a:buChar char="•"/>
            </a:pPr>
            <a:endParaRPr lang="it-IT"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86392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How we have tackled it</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7735" y="6420772"/>
            <a:ext cx="1648528"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20 July 2020</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1181693"/>
            <a:ext cx="8599487" cy="48889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it-IT" sz="2200" b="1" dirty="0">
                <a:solidFill>
                  <a:srgbClr val="000000"/>
                </a:solidFill>
                <a:latin typeface="Garamond" panose="02020404030301010803" pitchFamily="18" charset="0"/>
              </a:rPr>
              <a:t>3) Try to mix</a:t>
            </a:r>
            <a:r>
              <a:rPr lang="en-US" altLang="it-IT" sz="2200" dirty="0">
                <a:solidFill>
                  <a:srgbClr val="000000"/>
                </a:solidFill>
                <a:latin typeface="Garamond" panose="02020404030301010803" pitchFamily="18" charset="0"/>
              </a:rPr>
              <a:t> from things written down</a:t>
            </a:r>
          </a:p>
          <a:p>
            <a:pPr eaLnBrk="1" hangingPunct="1">
              <a:spcBef>
                <a:spcPct val="20000"/>
              </a:spcBef>
            </a:pPr>
            <a:r>
              <a:rPr lang="en-US" altLang="it-IT" sz="2200" dirty="0">
                <a:solidFill>
                  <a:srgbClr val="000000"/>
                </a:solidFill>
                <a:latin typeface="Garamond" panose="02020404030301010803" pitchFamily="18" charset="0"/>
              </a:rPr>
              <a:t>Example: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X says that MFCC are good for human voice …</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Paper Y says that </a:t>
            </a:r>
            <a:r>
              <a:rPr lang="en-US" altLang="it-IT" sz="2200" dirty="0" err="1">
                <a:solidFill>
                  <a:srgbClr val="000000"/>
                </a:solidFill>
                <a:latin typeface="Garamond" panose="02020404030301010803" pitchFamily="18" charset="0"/>
              </a:rPr>
              <a:t>DSConv</a:t>
            </a:r>
            <a:r>
              <a:rPr lang="en-US" altLang="it-IT" sz="2200" dirty="0">
                <a:solidFill>
                  <a:srgbClr val="000000"/>
                </a:solidFill>
                <a:latin typeface="Garamond" panose="02020404030301010803" pitchFamily="18" charset="0"/>
              </a:rPr>
              <a:t> are faster than normal CNN …</a:t>
            </a:r>
          </a:p>
          <a:p>
            <a:pPr eaLnBrk="1" hangingPunct="1">
              <a:spcBef>
                <a:spcPct val="20000"/>
              </a:spcBef>
            </a:pPr>
            <a:r>
              <a:rPr lang="en-US" altLang="it-IT" sz="2200" dirty="0">
                <a:solidFill>
                  <a:srgbClr val="000000"/>
                </a:solidFill>
                <a:latin typeface="Garamond" panose="02020404030301010803" pitchFamily="18" charset="0"/>
              </a:rPr>
              <a:t>Mixing X and Y will work?</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b="1" dirty="0">
                <a:solidFill>
                  <a:srgbClr val="000000"/>
                </a:solidFill>
                <a:latin typeface="Garamond" panose="02020404030301010803" pitchFamily="18" charset="0"/>
              </a:rPr>
              <a:t>4 ) Debugging</a:t>
            </a:r>
            <a:r>
              <a:rPr lang="en-US" altLang="it-IT" sz="2200" dirty="0">
                <a:solidFill>
                  <a:srgbClr val="000000"/>
                </a:solidFill>
                <a:latin typeface="Garamond" panose="02020404030301010803" pitchFamily="18" charset="0"/>
              </a:rPr>
              <a:t>:</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Bias vs Variance</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Error Analysis: look at the misclassified examples</a:t>
            </a:r>
          </a:p>
          <a:p>
            <a:pPr marL="342900" indent="-342900"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Why didn’t work? When explaining we discovered other things to try</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r>
              <a:rPr lang="en-US" altLang="it-IT" sz="2200" dirty="0">
                <a:solidFill>
                  <a:srgbClr val="000000"/>
                </a:solidFill>
                <a:latin typeface="Garamond" panose="02020404030301010803" pitchFamily="18" charset="0"/>
              </a:rPr>
              <a:t> </a:t>
            </a: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a:p>
            <a:pPr marL="342900" indent="-342900" eaLnBrk="1" hangingPunct="1">
              <a:spcBef>
                <a:spcPct val="20000"/>
              </a:spcBef>
              <a:buFont typeface="Arial" panose="020B0604020202020204" pitchFamily="34" charset="0"/>
              <a:buChar char="•"/>
            </a:pPr>
            <a:endParaRPr lang="en-US" altLang="it-IT" sz="2200" dirty="0">
              <a:solidFill>
                <a:srgbClr val="000000"/>
              </a:solidFill>
              <a:latin typeface="Garamond" panose="02020404030301010803" pitchFamily="18" charset="0"/>
            </a:endParaRPr>
          </a:p>
        </p:txBody>
      </p:sp>
      <p:pic>
        <p:nvPicPr>
          <p:cNvPr id="1026" name="Picture 2" descr="Two puzzle pieces | Free Icon">
            <a:extLst>
              <a:ext uri="{FF2B5EF4-FFF2-40B4-BE49-F238E27FC236}">
                <a16:creationId xmlns:a16="http://schemas.microsoft.com/office/drawing/2014/main" id="{7C088BFB-4250-4ADF-BD18-838E0EC7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139" b="28094"/>
          <a:stretch/>
        </p:blipFill>
        <p:spPr bwMode="auto">
          <a:xfrm>
            <a:off x="3747735" y="3253509"/>
            <a:ext cx="2982118" cy="136482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4AAD0F5-CE75-4940-A8D0-D90C44671B15}"/>
              </a:ext>
            </a:extLst>
          </p:cNvPr>
          <p:cNvSpPr txBox="1"/>
          <p:nvPr/>
        </p:nvSpPr>
        <p:spPr>
          <a:xfrm>
            <a:off x="4108449" y="2979102"/>
            <a:ext cx="1202459" cy="369332"/>
          </a:xfrm>
          <a:prstGeom prst="rect">
            <a:avLst/>
          </a:prstGeom>
          <a:noFill/>
        </p:spPr>
        <p:txBody>
          <a:bodyPr wrap="square" rtlCol="0">
            <a:spAutoFit/>
          </a:bodyPr>
          <a:lstStyle/>
          <a:p>
            <a:r>
              <a:rPr lang="it-IT" dirty="0"/>
              <a:t>40 MFCC</a:t>
            </a:r>
          </a:p>
        </p:txBody>
      </p:sp>
      <p:sp>
        <p:nvSpPr>
          <p:cNvPr id="16" name="CasellaDiTesto 15">
            <a:extLst>
              <a:ext uri="{FF2B5EF4-FFF2-40B4-BE49-F238E27FC236}">
                <a16:creationId xmlns:a16="http://schemas.microsoft.com/office/drawing/2014/main" id="{74F5B66A-2790-4DD8-939A-9B33FD2EE055}"/>
              </a:ext>
            </a:extLst>
          </p:cNvPr>
          <p:cNvSpPr txBox="1"/>
          <p:nvPr/>
        </p:nvSpPr>
        <p:spPr>
          <a:xfrm>
            <a:off x="5286090" y="2985997"/>
            <a:ext cx="1468582" cy="369332"/>
          </a:xfrm>
          <a:prstGeom prst="rect">
            <a:avLst/>
          </a:prstGeom>
          <a:noFill/>
        </p:spPr>
        <p:txBody>
          <a:bodyPr wrap="square" rtlCol="0">
            <a:spAutoFit/>
          </a:bodyPr>
          <a:lstStyle/>
          <a:p>
            <a:r>
              <a:rPr lang="it-IT" dirty="0" err="1"/>
              <a:t>DSConv</a:t>
            </a:r>
            <a:endParaRPr lang="it-IT" dirty="0"/>
          </a:p>
        </p:txBody>
      </p:sp>
    </p:spTree>
    <p:extLst>
      <p:ext uri="{BB962C8B-B14F-4D97-AF65-F5344CB8AC3E}">
        <p14:creationId xmlns:p14="http://schemas.microsoft.com/office/powerpoint/2010/main" val="315289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- 1</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582115" y="6420772"/>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095375"/>
            <a:ext cx="8192950" cy="53253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b="1" dirty="0">
                <a:solidFill>
                  <a:srgbClr val="000000"/>
                </a:solidFill>
                <a:latin typeface="Garamond" panose="02020404030301010803" pitchFamily="18" charset="0"/>
              </a:rPr>
              <a:t>Definition: </a:t>
            </a:r>
            <a:r>
              <a:rPr lang="en-US" altLang="it-IT" dirty="0">
                <a:solidFill>
                  <a:srgbClr val="000000"/>
                </a:solidFill>
                <a:latin typeface="Garamond" panose="02020404030301010803" pitchFamily="18" charset="0"/>
              </a:rPr>
              <a:t>Fake news is false or misleading information presented as news. It often has the aim of damaging the reputation of a person or entity, or making money through advertising revenue.</a:t>
            </a:r>
          </a:p>
          <a:p>
            <a:pPr algn="just" eaLnBrk="1" hangingPunct="1">
              <a:spcBef>
                <a:spcPct val="20000"/>
              </a:spcBef>
            </a:pPr>
            <a:r>
              <a:rPr lang="en-US" altLang="it-IT" b="1" dirty="0">
                <a:solidFill>
                  <a:srgbClr val="000000"/>
                </a:solidFill>
                <a:latin typeface="Garamond" panose="02020404030301010803" pitchFamily="18" charset="0"/>
              </a:rPr>
              <a:t>Deep Psychological base: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“Most of the decisions that people take are not made with logic, but are made with emotions. Then the logic is used to justify the irrational choice that the individual has made.”</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Fake news leverage emotions to manipulate people beliefs.</a:t>
            </a:r>
          </a:p>
          <a:p>
            <a:pPr algn="just" eaLnBrk="1" hangingPunct="1">
              <a:spcBef>
                <a:spcPct val="20000"/>
              </a:spcBef>
            </a:pPr>
            <a:r>
              <a:rPr lang="en-US" altLang="it-IT" b="1" dirty="0">
                <a:solidFill>
                  <a:srgbClr val="000000"/>
                </a:solidFill>
                <a:latin typeface="Garamond" panose="02020404030301010803" pitchFamily="18" charset="0"/>
              </a:rPr>
              <a:t>It’s not a recent year's phenomenon:</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There are proof that they are being broadly used especially in politics at least since elections of Cicerone in 64 </a:t>
            </a:r>
            <a:r>
              <a:rPr lang="en-US" altLang="it-IT" dirty="0" err="1">
                <a:solidFill>
                  <a:srgbClr val="000000"/>
                </a:solidFill>
                <a:latin typeface="Garamond" panose="02020404030301010803" pitchFamily="18" charset="0"/>
              </a:rPr>
              <a:t>b.c.</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Commentariolum</a:t>
            </a:r>
            <a:r>
              <a:rPr lang="en-US" altLang="it-IT" dirty="0">
                <a:solidFill>
                  <a:srgbClr val="000000"/>
                </a:solidFill>
                <a:latin typeface="Garamond" panose="02020404030301010803" pitchFamily="18" charset="0"/>
              </a:rPr>
              <a:t> </a:t>
            </a:r>
            <a:r>
              <a:rPr lang="en-US" altLang="it-IT" dirty="0" err="1">
                <a:solidFill>
                  <a:srgbClr val="000000"/>
                </a:solidFill>
                <a:latin typeface="Garamond" panose="02020404030301010803" pitchFamily="18" charset="0"/>
              </a:rPr>
              <a:t>Petitionis</a:t>
            </a:r>
            <a:r>
              <a:rPr lang="en-US" altLang="it-IT"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dirty="0">
                <a:solidFill>
                  <a:srgbClr val="000000"/>
                </a:solidFill>
                <a:latin typeface="Garamond" panose="02020404030301010803" pitchFamily="18" charset="0"/>
              </a:rPr>
              <a:t>Probably they are going to be used in the future.</a:t>
            </a:r>
          </a:p>
        </p:txBody>
      </p:sp>
    </p:spTree>
    <p:extLst>
      <p:ext uri="{BB962C8B-B14F-4D97-AF65-F5344CB8AC3E}">
        <p14:creationId xmlns:p14="http://schemas.microsoft.com/office/powerpoint/2010/main" val="99852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Problem - 2</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Given the facts: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Fake News on Social Networks spread rapidly, with a peak in the first </a:t>
            </a:r>
            <a:r>
              <a:rPr lang="en-US" altLang="it-IT" sz="2200" b="1" dirty="0">
                <a:solidFill>
                  <a:srgbClr val="000000"/>
                </a:solidFill>
                <a:latin typeface="Garamond" panose="02020404030301010803" pitchFamily="18" charset="0"/>
              </a:rPr>
              <a:t>2 hours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There is a strong economical and </a:t>
            </a:r>
            <a:r>
              <a:rPr lang="en-US" altLang="it-IT" sz="2200" b="1" dirty="0">
                <a:solidFill>
                  <a:srgbClr val="000000"/>
                </a:solidFill>
                <a:latin typeface="Garamond" panose="02020404030301010803" pitchFamily="18" charset="0"/>
              </a:rPr>
              <a:t>political interest </a:t>
            </a:r>
            <a:r>
              <a:rPr lang="en-US" altLang="it-IT" sz="2200" dirty="0">
                <a:solidFill>
                  <a:srgbClr val="000000"/>
                </a:solidFill>
                <a:latin typeface="Garamond" panose="02020404030301010803" pitchFamily="18" charset="0"/>
              </a:rPr>
              <a:t>in their use. (E.g., Cambridge Analytica, Trump elections, Russian Ads,…)</a:t>
            </a:r>
          </a:p>
          <a:p>
            <a:pPr marL="342900" indent="-342900" algn="just"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Manual techniques </a:t>
            </a:r>
            <a:r>
              <a:rPr lang="en-US" altLang="it-IT" sz="2200" dirty="0">
                <a:solidFill>
                  <a:srgbClr val="000000"/>
                </a:solidFill>
                <a:latin typeface="Garamond" panose="02020404030301010803" pitchFamily="18" charset="0"/>
              </a:rPr>
              <a:t>such as debunking and fact checking websites are very </a:t>
            </a:r>
            <a:r>
              <a:rPr lang="en-US" altLang="it-IT" sz="2200" b="1" dirty="0">
                <a:solidFill>
                  <a:srgbClr val="000000"/>
                </a:solidFill>
                <a:latin typeface="Garamond" panose="02020404030301010803" pitchFamily="18" charset="0"/>
              </a:rPr>
              <a:t>slow</a:t>
            </a:r>
            <a:r>
              <a:rPr lang="en-US" altLang="it-IT" sz="2200" dirty="0">
                <a:solidFill>
                  <a:srgbClr val="000000"/>
                </a:solidFill>
                <a:latin typeface="Garamond" panose="02020404030301010803" pitchFamily="18" charset="0"/>
              </a:rPr>
              <a:t>, not applicable on a large scale, and can be easily blocked.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Social Network bubbles make people isolate themselves in their beliefs and prejudices that can be easily manipulated.</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The average person doesn’t have the time, want, resources or intellectual abilities to verify the sources and study deeply a topic, they just take each statement they read as true.</a:t>
            </a:r>
          </a:p>
          <a:p>
            <a:pPr algn="just" eaLnBrk="1" hangingPunct="1">
              <a:spcBef>
                <a:spcPct val="20000"/>
              </a:spcBef>
            </a:pPr>
            <a:r>
              <a:rPr lang="en-US" altLang="it-IT" sz="2200" dirty="0">
                <a:solidFill>
                  <a:srgbClr val="000000"/>
                </a:solidFill>
                <a:latin typeface="Garamond" panose="02020404030301010803" pitchFamily="18" charset="0"/>
              </a:rPr>
              <a:t>highlight the </a:t>
            </a:r>
            <a:r>
              <a:rPr lang="en-US" altLang="it-IT" sz="2200" b="1" dirty="0">
                <a:solidFill>
                  <a:srgbClr val="000000"/>
                </a:solidFill>
                <a:latin typeface="Garamond" panose="02020404030301010803" pitchFamily="18" charset="0"/>
              </a:rPr>
              <a:t>need for an automatic system </a:t>
            </a:r>
            <a:r>
              <a:rPr lang="en-US" altLang="it-IT" sz="2200" dirty="0">
                <a:solidFill>
                  <a:srgbClr val="000000"/>
                </a:solidFill>
                <a:latin typeface="Garamond" panose="02020404030301010803" pitchFamily="18" charset="0"/>
              </a:rPr>
              <a:t>for detecting Fake News and hoaxes.</a:t>
            </a:r>
          </a:p>
        </p:txBody>
      </p:sp>
    </p:spTree>
    <p:extLst>
      <p:ext uri="{BB962C8B-B14F-4D97-AF65-F5344CB8AC3E}">
        <p14:creationId xmlns:p14="http://schemas.microsoft.com/office/powerpoint/2010/main" val="114134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4</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dirty="0">
                <a:solidFill>
                  <a:srgbClr val="000000"/>
                </a:solidFill>
                <a:latin typeface="Garamond" panose="02020404030301010803" pitchFamily="18" charset="0"/>
              </a:rPr>
              <a:t>G………</a:t>
            </a:r>
          </a:p>
        </p:txBody>
      </p:sp>
      <p:pic>
        <p:nvPicPr>
          <p:cNvPr id="1026" name="Picture 2" descr="Un disegno del flusso di informazioni nel modello">
            <a:extLst>
              <a:ext uri="{FF2B5EF4-FFF2-40B4-BE49-F238E27FC236}">
                <a16:creationId xmlns:a16="http://schemas.microsoft.com/office/drawing/2014/main" id="{2568306C-1EB7-485D-AFC6-B26F943A3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4" y="1640054"/>
            <a:ext cx="4079875" cy="431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81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What we tried</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r>
              <a:rPr lang="en-US" altLang="it-IT" sz="2200" b="1" dirty="0">
                <a:solidFill>
                  <a:srgbClr val="000000"/>
                </a:solidFill>
                <a:latin typeface="Garamond" panose="02020404030301010803" pitchFamily="18" charset="0"/>
              </a:rPr>
              <a:t>Datasets</a:t>
            </a: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Composed of….</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latin typeface="Garamond" panose="02020404030301010803" pitchFamily="18" charset="0"/>
              </a:rPr>
              <a:t>Data Preprocessing techniques</a:t>
            </a:r>
            <a:endParaRPr lang="en-US" altLang="it-IT" sz="2200" dirty="0">
              <a:latin typeface="Garamond" panose="02020404030301010803" pitchFamily="18" charset="0"/>
            </a:endParaRP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a:t>
            </a:r>
          </a:p>
          <a:p>
            <a:pPr algn="just" eaLnBrk="1" hangingPunct="1">
              <a:spcBef>
                <a:spcPct val="20000"/>
              </a:spcBef>
            </a:pPr>
            <a:r>
              <a:rPr lang="en-US" altLang="it-IT" sz="2200" b="1" dirty="0">
                <a:solidFill>
                  <a:srgbClr val="000000"/>
                </a:solidFill>
                <a:latin typeface="Garamond" panose="02020404030301010803" pitchFamily="18" charset="0"/>
              </a:rPr>
              <a:t>Learning Architectures:</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CNN…</a:t>
            </a:r>
          </a:p>
          <a:p>
            <a:pPr marL="342900" indent="-342900" algn="just" eaLnBrk="1" hangingPunct="1">
              <a:spcBef>
                <a:spcPct val="20000"/>
              </a:spcBef>
              <a:buFont typeface="Arial" panose="020B0604020202020204" pitchFamily="34" charset="0"/>
              <a:buChar char="•"/>
            </a:pPr>
            <a:r>
              <a:rPr lang="en-US" altLang="it-IT" sz="2200" dirty="0">
                <a:solidFill>
                  <a:srgbClr val="000000"/>
                </a:solidFill>
                <a:latin typeface="Garamond" panose="02020404030301010803" pitchFamily="18" charset="0"/>
              </a:rPr>
              <a:t>RNN…</a:t>
            </a:r>
          </a:p>
        </p:txBody>
      </p:sp>
    </p:spTree>
    <p:extLst>
      <p:ext uri="{BB962C8B-B14F-4D97-AF65-F5344CB8AC3E}">
        <p14:creationId xmlns:p14="http://schemas.microsoft.com/office/powerpoint/2010/main" val="310609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788238"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6</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17054" y="6396333"/>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137318" y="4636068"/>
            <a:ext cx="8842375" cy="16190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Best</a:t>
            </a:r>
            <a:r>
              <a:rPr lang="en-US" altLang="it-IT" sz="2200" dirty="0">
                <a:solidFill>
                  <a:srgbClr val="000000"/>
                </a:solidFill>
                <a:latin typeface="Garamond" panose="02020404030301010803" pitchFamily="18" charset="0"/>
              </a:rPr>
              <a:t>: Ensemble Large</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Smaller</a:t>
            </a:r>
            <a:r>
              <a:rPr lang="en-US" altLang="it-IT" sz="2200" dirty="0">
                <a:solidFill>
                  <a:srgbClr val="000000"/>
                </a:solidFill>
                <a:latin typeface="Garamond" panose="02020404030301010803" pitchFamily="18" charset="0"/>
              </a:rPr>
              <a:t>: </a:t>
            </a:r>
            <a:r>
              <a:rPr lang="en-US" altLang="it-IT" sz="2200" dirty="0" err="1">
                <a:solidFill>
                  <a:srgbClr val="000000"/>
                </a:solidFill>
                <a:latin typeface="Garamond" panose="02020404030301010803" pitchFamily="18" charset="0"/>
              </a:rPr>
              <a:t>DSConvSmall</a:t>
            </a:r>
            <a:r>
              <a:rPr lang="en-US" altLang="it-IT" sz="2200" dirty="0">
                <a:solidFill>
                  <a:srgbClr val="000000"/>
                </a:solidFill>
                <a:latin typeface="Garamond" panose="02020404030301010803" pitchFamily="18" charset="0"/>
              </a:rPr>
              <a:t> + 40MFCC</a:t>
            </a:r>
          </a:p>
          <a:p>
            <a:pPr marL="342900" indent="-342900" eaLnBrk="1" hangingPunct="1">
              <a:spcBef>
                <a:spcPct val="20000"/>
              </a:spcBef>
              <a:buFont typeface="Arial" panose="020B0604020202020204" pitchFamily="34" charset="0"/>
              <a:buChar char="•"/>
            </a:pPr>
            <a:r>
              <a:rPr lang="en-US" altLang="it-IT" sz="2200" b="1" dirty="0">
                <a:solidFill>
                  <a:srgbClr val="000000"/>
                </a:solidFill>
                <a:latin typeface="Garamond" panose="02020404030301010803" pitchFamily="18" charset="0"/>
              </a:rPr>
              <a:t>Fastest</a:t>
            </a:r>
            <a:r>
              <a:rPr lang="en-US" altLang="it-IT" sz="2200" dirty="0">
                <a:solidFill>
                  <a:srgbClr val="000000"/>
                </a:solidFill>
                <a:latin typeface="Garamond" panose="02020404030301010803" pitchFamily="18" charset="0"/>
              </a:rPr>
              <a:t>: 1DCNN on raw data</a:t>
            </a:r>
          </a:p>
          <a:p>
            <a:pPr eaLnBrk="1" hangingPunct="1">
              <a:spcBef>
                <a:spcPct val="20000"/>
              </a:spcBef>
            </a:pPr>
            <a:endParaRPr lang="en-US" altLang="it-IT" sz="2200" dirty="0">
              <a:solidFill>
                <a:srgbClr val="000000"/>
              </a:solidFill>
              <a:latin typeface="Garamond" panose="02020404030301010803" pitchFamily="18" charset="0"/>
            </a:endParaRPr>
          </a:p>
          <a:p>
            <a:pPr eaLnBrk="1" hangingPunct="1">
              <a:spcBef>
                <a:spcPct val="20000"/>
              </a:spcBef>
            </a:pPr>
            <a:endParaRPr lang="en-US" altLang="it-IT" sz="2200" dirty="0">
              <a:solidFill>
                <a:srgbClr val="000000"/>
              </a:solidFill>
              <a:latin typeface="Garamond" panose="02020404030301010803" pitchFamily="18" charset="0"/>
            </a:endParaRPr>
          </a:p>
        </p:txBody>
      </p:sp>
      <p:graphicFrame>
        <p:nvGraphicFramePr>
          <p:cNvPr id="3" name="Tabella 3">
            <a:extLst>
              <a:ext uri="{FF2B5EF4-FFF2-40B4-BE49-F238E27FC236}">
                <a16:creationId xmlns:a16="http://schemas.microsoft.com/office/drawing/2014/main" id="{F21D2EA6-8710-440D-8871-B08F1B7E2FFC}"/>
              </a:ext>
            </a:extLst>
          </p:cNvPr>
          <p:cNvGraphicFramePr>
            <a:graphicFrameLocks noGrp="1"/>
          </p:cNvGraphicFramePr>
          <p:nvPr/>
        </p:nvGraphicFramePr>
        <p:xfrm>
          <a:off x="137318" y="1144554"/>
          <a:ext cx="8815388" cy="3362960"/>
        </p:xfrm>
        <a:graphic>
          <a:graphicData uri="http://schemas.openxmlformats.org/drawingml/2006/table">
            <a:tbl>
              <a:tblPr firstRow="1" bandRow="1">
                <a:tableStyleId>{9D7B26C5-4107-4FEC-AEDC-1716B250A1EF}</a:tableStyleId>
              </a:tblPr>
              <a:tblGrid>
                <a:gridCol w="3569493">
                  <a:extLst>
                    <a:ext uri="{9D8B030D-6E8A-4147-A177-3AD203B41FA5}">
                      <a16:colId xmlns:a16="http://schemas.microsoft.com/office/drawing/2014/main" val="3182747752"/>
                    </a:ext>
                  </a:extLst>
                </a:gridCol>
                <a:gridCol w="1647825">
                  <a:extLst>
                    <a:ext uri="{9D8B030D-6E8A-4147-A177-3AD203B41FA5}">
                      <a16:colId xmlns:a16="http://schemas.microsoft.com/office/drawing/2014/main" val="794000423"/>
                    </a:ext>
                  </a:extLst>
                </a:gridCol>
                <a:gridCol w="1752600">
                  <a:extLst>
                    <a:ext uri="{9D8B030D-6E8A-4147-A177-3AD203B41FA5}">
                      <a16:colId xmlns:a16="http://schemas.microsoft.com/office/drawing/2014/main" val="2875200025"/>
                    </a:ext>
                  </a:extLst>
                </a:gridCol>
                <a:gridCol w="1845470">
                  <a:extLst>
                    <a:ext uri="{9D8B030D-6E8A-4147-A177-3AD203B41FA5}">
                      <a16:colId xmlns:a16="http://schemas.microsoft.com/office/drawing/2014/main" val="336163149"/>
                    </a:ext>
                  </a:extLst>
                </a:gridCol>
              </a:tblGrid>
              <a:tr h="370840">
                <a:tc>
                  <a:txBody>
                    <a:bodyPr/>
                    <a:lstStyle/>
                    <a:p>
                      <a:pPr algn="ctr"/>
                      <a:endParaRPr lang="it-IT" sz="2000" dirty="0">
                        <a:latin typeface="+mn-lt"/>
                      </a:endParaRPr>
                    </a:p>
                  </a:txBody>
                  <a:tcPr anchor="ctr"/>
                </a:tc>
                <a:tc>
                  <a:txBody>
                    <a:bodyPr/>
                    <a:lstStyle/>
                    <a:p>
                      <a:pPr algn="ctr"/>
                      <a:r>
                        <a:rPr lang="en-US" sz="2000" dirty="0">
                          <a:effectLst/>
                        </a:rPr>
                        <a:t>Accuracy %</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 Parameters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000" dirty="0">
                          <a:effectLst/>
                        </a:rPr>
                        <a:t>Speed (</a:t>
                      </a:r>
                      <a:r>
                        <a:rPr lang="en-US" sz="2000" dirty="0" err="1">
                          <a:effectLst/>
                        </a:rPr>
                        <a:t>ms</a:t>
                      </a:r>
                      <a:r>
                        <a:rPr lang="en-US" sz="2000" dirty="0">
                          <a:effectLst/>
                        </a:rPr>
                        <a:t>)</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5168332"/>
                  </a:ext>
                </a:extLst>
              </a:tr>
              <a:tr h="370840">
                <a:tc>
                  <a:txBody>
                    <a:bodyPr/>
                    <a:lstStyle/>
                    <a:p>
                      <a:pPr algn="l"/>
                      <a:r>
                        <a:rPr lang="en-US" sz="2000" dirty="0" err="1">
                          <a:effectLst/>
                        </a:rPr>
                        <a:t>SincConv</a:t>
                      </a:r>
                      <a:r>
                        <a:rPr lang="en-US" sz="2000" dirty="0">
                          <a:effectLst/>
                        </a:rPr>
                        <a:t> [Mittermaier et al.]</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97.4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162K</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40.35</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9290996"/>
                  </a:ext>
                </a:extLst>
              </a:tr>
              <a:tr h="370840">
                <a:tc>
                  <a:txBody>
                    <a:bodyPr/>
                    <a:lstStyle/>
                    <a:p>
                      <a:pPr algn="l"/>
                      <a:r>
                        <a:rPr lang="en-US" sz="2000" b="1" dirty="0">
                          <a:effectLst/>
                        </a:rPr>
                        <a:t>Our Ensemble Large</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96.8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2,624,790</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131.01</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9971277"/>
                  </a:ext>
                </a:extLst>
              </a:tr>
              <a:tr h="370840">
                <a:tc>
                  <a:txBody>
                    <a:bodyPr/>
                    <a:lstStyle/>
                    <a:p>
                      <a:pPr algn="l"/>
                      <a:r>
                        <a:rPr lang="en-US" sz="2000" dirty="0">
                          <a:effectLst/>
                        </a:rPr>
                        <a:t>Our Ensemble Medium</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96.4</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dirty="0">
                          <a:effectLst/>
                        </a:rPr>
                        <a:t>1,303,726</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122.04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8884431"/>
                  </a:ext>
                </a:extLst>
              </a:tr>
              <a:tr h="370840">
                <a:tc>
                  <a:txBody>
                    <a:bodyPr/>
                    <a:lstStyle/>
                    <a:p>
                      <a:pPr algn="l"/>
                      <a:r>
                        <a:rPr lang="en-US" sz="2000" dirty="0">
                          <a:effectLst/>
                        </a:rPr>
                        <a:t>Our </a:t>
                      </a:r>
                      <a:r>
                        <a:rPr lang="en-US" sz="2000" dirty="0" err="1">
                          <a:effectLst/>
                        </a:rPr>
                        <a:t>DSConvLarge</a:t>
                      </a:r>
                      <a:r>
                        <a:rPr lang="en-US" sz="2000" dirty="0">
                          <a:effectLst/>
                        </a:rPr>
                        <a:t> + 80Mels</a:t>
                      </a:r>
                      <a:endParaRPr lang="it-IT"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96.0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874,930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41,44</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4095954"/>
                  </a:ext>
                </a:extLst>
              </a:tr>
              <a:tr h="370840">
                <a:tc>
                  <a:txBody>
                    <a:bodyPr/>
                    <a:lstStyle/>
                    <a:p>
                      <a:pPr algn="l"/>
                      <a:r>
                        <a:rPr lang="en-US" sz="2000">
                          <a:effectLst/>
                        </a:rPr>
                        <a:t>Our Ensemble Small</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95.6</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691,463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2400">
                          <a:effectLst/>
                        </a:rPr>
                        <a:t>106.09</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7141686"/>
                  </a:ext>
                </a:extLst>
              </a:tr>
              <a:tr h="370840">
                <a:tc>
                  <a:txBody>
                    <a:bodyPr/>
                    <a:lstStyle/>
                    <a:p>
                      <a:pPr algn="l"/>
                      <a:r>
                        <a:rPr lang="en-US" sz="2000">
                          <a:effectLst/>
                        </a:rPr>
                        <a:t>Our DSConvMedium + 40MFCC</a:t>
                      </a:r>
                      <a:endParaRPr lang="it-IT"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95.0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262,998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38,23</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858299"/>
                  </a:ext>
                </a:extLst>
              </a:tr>
              <a:tr h="370840">
                <a:tc>
                  <a:txBody>
                    <a:bodyPr/>
                    <a:lstStyle/>
                    <a:p>
                      <a:pPr algn="l"/>
                      <a:r>
                        <a:rPr lang="en-US" sz="2000" b="1" dirty="0">
                          <a:effectLst/>
                        </a:rPr>
                        <a:t>Our 1DCNN on raw data</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93,0</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a:effectLst/>
                        </a:rPr>
                        <a:t>257,018</a:t>
                      </a:r>
                      <a:endParaRPr lang="it-IT"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28,71</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1139909"/>
                  </a:ext>
                </a:extLst>
              </a:tr>
              <a:tr h="370840">
                <a:tc>
                  <a:txBody>
                    <a:bodyPr/>
                    <a:lstStyle/>
                    <a:p>
                      <a:pPr algn="l"/>
                      <a:r>
                        <a:rPr lang="en-US" sz="2000" b="1" dirty="0">
                          <a:effectLst/>
                        </a:rPr>
                        <a:t>Our </a:t>
                      </a:r>
                      <a:r>
                        <a:rPr lang="en-US" sz="2000" b="1" dirty="0" err="1">
                          <a:effectLst/>
                        </a:rPr>
                        <a:t>DSConvSmall</a:t>
                      </a:r>
                      <a:r>
                        <a:rPr lang="en-US" sz="2000" b="1" dirty="0">
                          <a:effectLst/>
                        </a:rPr>
                        <a:t> + 40MFCC</a:t>
                      </a:r>
                      <a:endParaRPr lang="it-IT" sz="20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92,9</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1" dirty="0">
                          <a:effectLst/>
                        </a:rPr>
                        <a:t>127,818</a:t>
                      </a:r>
                      <a:endParaRPr lang="it-IT" sz="2400" b="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dirty="0">
                          <a:effectLst/>
                        </a:rPr>
                        <a:t>38,23</a:t>
                      </a:r>
                      <a:endParaRPr lang="it-IT"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8672954"/>
                  </a:ext>
                </a:extLst>
              </a:tr>
            </a:tbl>
          </a:graphicData>
        </a:graphic>
      </p:graphicFrame>
      <p:sp>
        <p:nvSpPr>
          <p:cNvPr id="9" name="Rettangolo 8">
            <a:extLst>
              <a:ext uri="{FF2B5EF4-FFF2-40B4-BE49-F238E27FC236}">
                <a16:creationId xmlns:a16="http://schemas.microsoft.com/office/drawing/2014/main" id="{5D44A631-AF16-4C9A-ADB9-A71DA9C83E8E}"/>
              </a:ext>
            </a:extLst>
          </p:cNvPr>
          <p:cNvSpPr/>
          <p:nvPr/>
        </p:nvSpPr>
        <p:spPr>
          <a:xfrm>
            <a:off x="137318" y="104699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CA6F3AE-26A3-4EB1-A7BB-60D94588B621}"/>
              </a:ext>
            </a:extLst>
          </p:cNvPr>
          <p:cNvSpPr/>
          <p:nvPr/>
        </p:nvSpPr>
        <p:spPr>
          <a:xfrm>
            <a:off x="191294" y="1062403"/>
            <a:ext cx="3653632" cy="2801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Title 1">
            <a:extLst>
              <a:ext uri="{FF2B5EF4-FFF2-40B4-BE49-F238E27FC236}">
                <a16:creationId xmlns:a16="http://schemas.microsoft.com/office/drawing/2014/main" id="{BDCCF0B4-C2A4-4C40-A43B-A15394308BC5}"/>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Results</a:t>
            </a:r>
          </a:p>
        </p:txBody>
      </p:sp>
    </p:spTree>
    <p:extLst>
      <p:ext uri="{BB962C8B-B14F-4D97-AF65-F5344CB8AC3E}">
        <p14:creationId xmlns:p14="http://schemas.microsoft.com/office/powerpoint/2010/main" val="315950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Connection </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87549"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Zanetti M.</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5</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744472" y="6421694"/>
            <a:ext cx="1709892"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12 May 2021</a:t>
            </a:r>
          </a:p>
        </p:txBody>
      </p:sp>
      <p:sp>
        <p:nvSpPr>
          <p:cNvPr id="7" name="Rectangle 6">
            <a:extLst>
              <a:ext uri="{FF2B5EF4-FFF2-40B4-BE49-F238E27FC236}">
                <a16:creationId xmlns:a16="http://schemas.microsoft.com/office/drawing/2014/main" id="{D1C770D5-0432-4218-8BC0-C9B6BA7FF1ED}"/>
              </a:ext>
            </a:extLst>
          </p:cNvPr>
          <p:cNvSpPr>
            <a:spLocks noChangeArrowheads="1"/>
          </p:cNvSpPr>
          <p:nvPr/>
        </p:nvSpPr>
        <p:spPr bwMode="auto">
          <a:xfrm>
            <a:off x="340586" y="1181692"/>
            <a:ext cx="8517664" cy="52267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spcBef>
                <a:spcPct val="20000"/>
              </a:spcBef>
            </a:pPr>
            <a:endParaRPr lang="en-US" altLang="it-IT" sz="22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6299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FD3924-BD2E-47EB-8DCD-3AD635AE70B8}"/>
              </a:ext>
            </a:extLst>
          </p:cNvPr>
          <p:cNvSpPr txBox="1">
            <a:spLocks/>
          </p:cNvSpPr>
          <p:nvPr/>
        </p:nvSpPr>
        <p:spPr bwMode="auto">
          <a:xfrm>
            <a:off x="15875" y="1"/>
            <a:ext cx="8842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it-IT" sz="6000" dirty="0">
                <a:solidFill>
                  <a:srgbClr val="FFFFFF"/>
                </a:solidFill>
                <a:latin typeface="Tw Cen MT" panose="020B0602020104020603" pitchFamily="34" charset="0"/>
              </a:rPr>
              <a:t>The AI Solution</a:t>
            </a:r>
          </a:p>
        </p:txBody>
      </p:sp>
      <p:sp>
        <p:nvSpPr>
          <p:cNvPr id="13" name="Rettangolo 12">
            <a:extLst>
              <a:ext uri="{FF2B5EF4-FFF2-40B4-BE49-F238E27FC236}">
                <a16:creationId xmlns:a16="http://schemas.microsoft.com/office/drawing/2014/main" id="{1B3E0C32-1984-4560-966F-A08D7A1991F2}"/>
              </a:ext>
            </a:extLst>
          </p:cNvPr>
          <p:cNvSpPr/>
          <p:nvPr/>
        </p:nvSpPr>
        <p:spPr>
          <a:xfrm>
            <a:off x="0" y="6408477"/>
            <a:ext cx="2997167"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Ivancich S. - Masiero L.</a:t>
            </a:r>
          </a:p>
        </p:txBody>
      </p:sp>
      <p:sp>
        <p:nvSpPr>
          <p:cNvPr id="14" name="Rettangolo 13">
            <a:extLst>
              <a:ext uri="{FF2B5EF4-FFF2-40B4-BE49-F238E27FC236}">
                <a16:creationId xmlns:a16="http://schemas.microsoft.com/office/drawing/2014/main" id="{E8459245-DDCF-4A55-8FE9-5CF48972E537}"/>
              </a:ext>
            </a:extLst>
          </p:cNvPr>
          <p:cNvSpPr/>
          <p:nvPr/>
        </p:nvSpPr>
        <p:spPr>
          <a:xfrm>
            <a:off x="8815064" y="6408477"/>
            <a:ext cx="328936"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3</a:t>
            </a:r>
            <a:endParaRPr lang="en-US" altLang="it-IT" sz="1800" dirty="0">
              <a:solidFill>
                <a:srgbClr val="000000"/>
              </a:solidFill>
              <a:latin typeface="Garamond" panose="02020404030301010803" pitchFamily="18" charset="0"/>
            </a:endParaRPr>
          </a:p>
        </p:txBody>
      </p:sp>
      <p:sp>
        <p:nvSpPr>
          <p:cNvPr id="15" name="Rettangolo 14">
            <a:extLst>
              <a:ext uri="{FF2B5EF4-FFF2-40B4-BE49-F238E27FC236}">
                <a16:creationId xmlns:a16="http://schemas.microsoft.com/office/drawing/2014/main" id="{CDC0EA93-AE21-4D2B-BBA9-8CFFCDEC2B60}"/>
              </a:ext>
            </a:extLst>
          </p:cNvPr>
          <p:cNvSpPr/>
          <p:nvPr/>
        </p:nvSpPr>
        <p:spPr>
          <a:xfrm>
            <a:off x="3195087" y="6420772"/>
            <a:ext cx="2483950" cy="461665"/>
          </a:xfrm>
          <a:prstGeom prst="rect">
            <a:avLst/>
          </a:prstGeom>
        </p:spPr>
        <p:txBody>
          <a:bodyPr wrap="none">
            <a:spAutoFit/>
          </a:bodyPr>
          <a:lstStyle/>
          <a:p>
            <a:pPr eaLnBrk="1" hangingPunct="1">
              <a:spcBef>
                <a:spcPct val="20000"/>
              </a:spcBef>
            </a:pPr>
            <a:r>
              <a:rPr lang="en-US" altLang="it-IT" sz="2400" dirty="0">
                <a:solidFill>
                  <a:srgbClr val="000000"/>
                </a:solidFill>
                <a:latin typeface="Garamond" panose="02020404030301010803" pitchFamily="18" charset="0"/>
              </a:rPr>
              <a:t>22 September 2020</a:t>
            </a:r>
          </a:p>
        </p:txBody>
      </p:sp>
      <p:pic>
        <p:nvPicPr>
          <p:cNvPr id="3" name="Immagine 2" descr="Immagine che contiene orologio&#10;&#10;Descrizione generata automaticamente">
            <a:extLst>
              <a:ext uri="{FF2B5EF4-FFF2-40B4-BE49-F238E27FC236}">
                <a16:creationId xmlns:a16="http://schemas.microsoft.com/office/drawing/2014/main" id="{34DF351E-9FBC-4CE5-A052-FE3F8F7DD113}"/>
              </a:ext>
            </a:extLst>
          </p:cNvPr>
          <p:cNvPicPr>
            <a:picLocks noChangeAspect="1"/>
          </p:cNvPicPr>
          <p:nvPr/>
        </p:nvPicPr>
        <p:blipFill>
          <a:blip r:embed="rId3"/>
          <a:stretch>
            <a:fillRect/>
          </a:stretch>
        </p:blipFill>
        <p:spPr>
          <a:xfrm>
            <a:off x="869090" y="1196442"/>
            <a:ext cx="7405819" cy="5048789"/>
          </a:xfrm>
          <a:prstGeom prst="rect">
            <a:avLst/>
          </a:prstGeom>
        </p:spPr>
      </p:pic>
    </p:spTree>
    <p:extLst>
      <p:ext uri="{BB962C8B-B14F-4D97-AF65-F5344CB8AC3E}">
        <p14:creationId xmlns:p14="http://schemas.microsoft.com/office/powerpoint/2010/main" val="36983644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IGNET-template2">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Luna">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Lun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DEI_SCIENTIFIC_TEMPLATE_SLIDE.potx</Template>
  <TotalTime>5743</TotalTime>
  <Words>1838</Words>
  <Application>Microsoft Office PowerPoint</Application>
  <PresentationFormat>Presentazione su schermo (4:3)</PresentationFormat>
  <Paragraphs>519</Paragraphs>
  <Slides>23</Slides>
  <Notes>2</Notes>
  <HiddenSlides>2</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23</vt:i4>
      </vt:variant>
    </vt:vector>
  </HeadingPairs>
  <TitlesOfParts>
    <vt:vector size="32" baseType="lpstr">
      <vt:lpstr>Agency FB</vt:lpstr>
      <vt:lpstr>Arial</vt:lpstr>
      <vt:lpstr>Calibri</vt:lpstr>
      <vt:lpstr>Cambria Math</vt:lpstr>
      <vt:lpstr>Garamond</vt:lpstr>
      <vt:lpstr>Tw Cen MT</vt:lpstr>
      <vt:lpstr>Wingdings</vt:lpstr>
      <vt:lpstr>Wingdings 2</vt:lpstr>
      <vt:lpstr>SIGNET-template2</vt:lpstr>
      <vt:lpstr>AI for Fake News Detection in Social Networks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University of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presentazione DEI</dc:title>
  <dc:creator>Stefano Ivancich</dc:creator>
  <cp:lastModifiedBy>Ivancich Stefano</cp:lastModifiedBy>
  <cp:revision>851</cp:revision>
  <dcterms:created xsi:type="dcterms:W3CDTF">2011-09-22T18:51:05Z</dcterms:created>
  <dcterms:modified xsi:type="dcterms:W3CDTF">2021-05-04T15:18:22Z</dcterms:modified>
</cp:coreProperties>
</file>